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434" r:id="rId4"/>
    <p:sldId id="613" r:id="rId5"/>
    <p:sldId id="614" r:id="rId6"/>
    <p:sldId id="615" r:id="rId7"/>
    <p:sldId id="616" r:id="rId8"/>
    <p:sldId id="551" r:id="rId9"/>
    <p:sldId id="552" r:id="rId10"/>
    <p:sldId id="553" r:id="rId11"/>
    <p:sldId id="618" r:id="rId12"/>
    <p:sldId id="619" r:id="rId13"/>
    <p:sldId id="621" r:id="rId14"/>
    <p:sldId id="625" r:id="rId15"/>
    <p:sldId id="624" r:id="rId16"/>
    <p:sldId id="626" r:id="rId17"/>
    <p:sldId id="627" r:id="rId18"/>
    <p:sldId id="630" r:id="rId19"/>
    <p:sldId id="629" r:id="rId20"/>
    <p:sldId id="628" r:id="rId21"/>
    <p:sldId id="631" r:id="rId22"/>
    <p:sldId id="564" r:id="rId23"/>
    <p:sldId id="633" r:id="rId24"/>
    <p:sldId id="566" r:id="rId25"/>
    <p:sldId id="632" r:id="rId26"/>
    <p:sldId id="635" r:id="rId27"/>
    <p:sldId id="568" r:id="rId28"/>
    <p:sldId id="569" r:id="rId29"/>
    <p:sldId id="634" r:id="rId30"/>
    <p:sldId id="637" r:id="rId31"/>
    <p:sldId id="636" r:id="rId32"/>
    <p:sldId id="577" r:id="rId33"/>
    <p:sldId id="461" r:id="rId34"/>
    <p:sldId id="463" r:id="rId35"/>
    <p:sldId id="468" r:id="rId36"/>
    <p:sldId id="469" r:id="rId37"/>
    <p:sldId id="471" r:id="rId38"/>
    <p:sldId id="472" r:id="rId39"/>
    <p:sldId id="639" r:id="rId40"/>
    <p:sldId id="474" r:id="rId41"/>
    <p:sldId id="478" r:id="rId42"/>
    <p:sldId id="481" r:id="rId43"/>
    <p:sldId id="483" r:id="rId44"/>
    <p:sldId id="488" r:id="rId45"/>
    <p:sldId id="490" r:id="rId46"/>
    <p:sldId id="494" r:id="rId47"/>
    <p:sldId id="497" r:id="rId48"/>
    <p:sldId id="498" r:id="rId49"/>
    <p:sldId id="505" r:id="rId50"/>
    <p:sldId id="516" r:id="rId51"/>
    <p:sldId id="522" r:id="rId52"/>
    <p:sldId id="275" r:id="rId53"/>
  </p:sldIdLst>
  <p:sldSz cx="9144000" cy="5143500" type="screen16x9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65A9A"/>
    <a:srgbClr val="2A65AC"/>
    <a:srgbClr val="2F3679"/>
    <a:srgbClr val="343C84"/>
    <a:srgbClr val="384090"/>
    <a:srgbClr val="3D469D"/>
    <a:srgbClr val="323A82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3" autoAdjust="0"/>
    <p:restoredTop sz="95770" autoAdjust="0"/>
  </p:normalViewPr>
  <p:slideViewPr>
    <p:cSldViewPr>
      <p:cViewPr>
        <p:scale>
          <a:sx n="100" d="100"/>
          <a:sy n="100" d="100"/>
        </p:scale>
        <p:origin x="-544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页眉占位符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5" name="日期占位符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B46870B7-7258-4103-9453-9DAD9E3DF613}" type="datetimeFigureOut">
              <a:rPr lang="zh-CN" altLang="en-US"/>
              <a:pPr>
                <a:defRPr/>
              </a:pPr>
              <a:t>2019/5/17</a:t>
            </a:fld>
            <a:endParaRPr lang="en-US" altLang="zh-CN"/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9700" y="768350"/>
            <a:ext cx="6821488" cy="383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备注占位符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3318" name="页脚占位符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9" name="灯片编号占位符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43FAE141-1BA5-41D7-A0A3-C324B4BE73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亮亮图文旗舰店</a:t>
            </a:r>
            <a:r>
              <a:rPr lang="en-US" altLang="zh-CN" smtClean="0"/>
              <a:t>https://liangliangtuwen.tmall.com</a:t>
            </a: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A34948-E9D0-4733-A7C7-9385892AE7C2}" type="slidenum">
              <a:rPr lang="zh-CN" altLang="en-US" smtClean="0"/>
              <a:pPr/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4166-03CB-488E-941D-36F44973D0AA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A5C6A-7BB9-4718-985D-34EA01B275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6BB66-7C94-494B-AF34-B308EA3CED2F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E24F6-279D-4D9A-BBD5-ACB2977CAA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E153-C142-46BC-8CAB-F94F71999BE0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58DCD-6390-4555-A78F-942EDB7B52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2DFC4-DAD8-4854-A26A-E470D79988C4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7CE04-29F6-4CD6-A720-9F3B81C6EB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CFBF-1262-497E-95BC-B973CFF6C02E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168FF-5374-45BE-BE63-3AF4C5D590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14B19-1AB6-4B8E-8684-F307EBECF437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80EFB-AE7B-4A26-810B-7A6DA87531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5353-B3DF-4071-9502-23BAFD82CBBF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BBF54-289B-4834-87A5-AD8F1CA2F0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A0BC1-5893-4F1C-BDEA-C57A6764BC2A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4547C-050E-4D43-B581-AB665FE0FF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C214A-79A2-40DD-946F-DC4D747436AF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A3759-936D-4491-B9E4-E6E277E12A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1BA99-EC2D-4154-B487-82528C960F81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456-2F6D-47C5-913A-4A1A45B4ED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4FA7-240C-4895-BC98-88A3A4B559C0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1893-9CE1-4D3D-8957-15DC3D0178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9BA916E-B45D-40DB-98B3-1ACE2B798C48}" type="datetimeFigureOut">
              <a:rPr lang="zh-CN" altLang="en-US"/>
              <a:pPr>
                <a:defRPr/>
              </a:pPr>
              <a:t>2019/5/17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056A516-C2C9-4BA6-80B0-B8CE9ECD9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___2.xls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1547813" y="1779588"/>
            <a:ext cx="597535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增压式真空预压技术</a:t>
            </a:r>
          </a:p>
          <a:p>
            <a:pPr algn="ctr"/>
            <a:r>
              <a:rPr lang="zh-CN" altLang="en-US" sz="28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（无砂垫层真空预压）</a:t>
            </a:r>
          </a:p>
        </p:txBody>
      </p:sp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3708400" y="113188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软基处理新技术</a:t>
            </a:r>
          </a:p>
        </p:txBody>
      </p:sp>
      <p:sp>
        <p:nvSpPr>
          <p:cNvPr id="14339" name="TextBox 8"/>
          <p:cNvSpPr txBox="1">
            <a:spLocks noChangeArrowheads="1"/>
          </p:cNvSpPr>
          <p:nvPr/>
        </p:nvSpPr>
        <p:spPr bwMode="auto">
          <a:xfrm>
            <a:off x="2987675" y="3292475"/>
            <a:ext cx="4176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江苏鑫泰岩土科技有限公司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5867400" y="0"/>
            <a:ext cx="720725" cy="700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076950" y="544513"/>
            <a:ext cx="360363" cy="3508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1908175" y="4156075"/>
            <a:ext cx="1008063" cy="987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700338" y="4371975"/>
            <a:ext cx="358775" cy="349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矩形 1"/>
          <p:cNvSpPr>
            <a:spLocks noChangeArrowheads="1"/>
          </p:cNvSpPr>
          <p:nvPr/>
        </p:nvSpPr>
        <p:spPr bwMode="auto">
          <a:xfrm>
            <a:off x="684213" y="4587875"/>
            <a:ext cx="19970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7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）小挖机摊铺砂垫层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3548063" y="4672013"/>
            <a:ext cx="2406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8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）插打塑料排水板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79" name="矩形 1"/>
          <p:cNvSpPr>
            <a:spLocks noChangeArrowheads="1"/>
          </p:cNvSpPr>
          <p:nvPr/>
        </p:nvSpPr>
        <p:spPr bwMode="auto">
          <a:xfrm>
            <a:off x="6773863" y="4672013"/>
            <a:ext cx="20478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）铺设密封膜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1444625"/>
            <a:ext cx="218598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0" y="1444625"/>
            <a:ext cx="30702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466725" y="234950"/>
            <a:ext cx="83534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023" tIns="32511" rIns="65023" bIns="32511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>
                <a:solidFill>
                  <a:schemeClr val="bg1"/>
                </a:solidFill>
              </a:rPr>
              <a:t>工艺流程</a:t>
            </a:r>
            <a:r>
              <a:rPr lang="zh-CN" altLang="en-US" sz="1600">
                <a:solidFill>
                  <a:schemeClr val="bg1"/>
                </a:solidFill>
                <a:sym typeface="Wingdings" pitchFamily="2" charset="2"/>
              </a:rPr>
              <a:t>：（</a:t>
            </a:r>
            <a:r>
              <a:rPr lang="en-US" altLang="zh-CN" sz="1600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zh-CN" altLang="en-US" sz="1600">
                <a:solidFill>
                  <a:schemeClr val="bg1"/>
                </a:solidFill>
                <a:sym typeface="Wingdings" pitchFamily="2" charset="2"/>
              </a:rPr>
              <a:t>）</a:t>
            </a:r>
            <a:r>
              <a:rPr lang="zh-CN" altLang="en-US" sz="1600">
                <a:solidFill>
                  <a:schemeClr val="bg1"/>
                </a:solidFill>
              </a:rPr>
              <a:t>抽排表面积水</a:t>
            </a:r>
            <a:r>
              <a:rPr lang="zh-CN" altLang="en-US" sz="1600">
                <a:solidFill>
                  <a:schemeClr val="bg1"/>
                </a:solidFill>
                <a:cs typeface="Arial" charset="0"/>
              </a:rPr>
              <a:t>→（</a:t>
            </a:r>
            <a:r>
              <a:rPr lang="en-US" altLang="zh-CN" sz="1600">
                <a:solidFill>
                  <a:schemeClr val="bg1"/>
                </a:solidFill>
                <a:cs typeface="Arial" charset="0"/>
              </a:rPr>
              <a:t>2</a:t>
            </a:r>
            <a:r>
              <a:rPr lang="zh-CN" altLang="en-US" sz="1600">
                <a:solidFill>
                  <a:schemeClr val="bg1"/>
                </a:solidFill>
                <a:cs typeface="Arial" charset="0"/>
              </a:rPr>
              <a:t>）</a:t>
            </a:r>
            <a:r>
              <a:rPr lang="zh-CN" altLang="en-US" sz="1600">
                <a:solidFill>
                  <a:schemeClr val="bg1"/>
                </a:solidFill>
              </a:rPr>
              <a:t>铺设一层编织布→（</a:t>
            </a:r>
            <a:r>
              <a:rPr lang="en-US" altLang="zh-CN" sz="1600">
                <a:solidFill>
                  <a:schemeClr val="bg1"/>
                </a:solidFill>
              </a:rPr>
              <a:t>3</a:t>
            </a:r>
            <a:r>
              <a:rPr lang="zh-CN" altLang="en-US" sz="1600">
                <a:solidFill>
                  <a:schemeClr val="bg1"/>
                </a:solidFill>
              </a:rPr>
              <a:t>） 人工绑扎一层竹排（</a:t>
            </a:r>
            <a:r>
              <a:rPr lang="en-US" altLang="zh-CN" sz="1600">
                <a:solidFill>
                  <a:schemeClr val="bg1"/>
                </a:solidFill>
              </a:rPr>
              <a:t>50cm</a:t>
            </a:r>
            <a:r>
              <a:rPr lang="en-US" altLang="zh-CN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×50cm</a:t>
            </a:r>
            <a:r>
              <a:rPr lang="zh-CN" altLang="en-US" sz="1600">
                <a:solidFill>
                  <a:schemeClr val="bg1"/>
                </a:solidFill>
              </a:rPr>
              <a:t>） →（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）铺设一层无纺土工布→（</a:t>
            </a:r>
            <a:r>
              <a:rPr lang="en-US" altLang="zh-CN" sz="1600">
                <a:solidFill>
                  <a:schemeClr val="bg1"/>
                </a:solidFill>
              </a:rPr>
              <a:t>5</a:t>
            </a:r>
            <a:r>
              <a:rPr lang="zh-CN" altLang="en-US" sz="1600">
                <a:solidFill>
                  <a:schemeClr val="bg1"/>
                </a:solidFill>
              </a:rPr>
              <a:t>）铺设一层钢板便道→（</a:t>
            </a:r>
            <a:r>
              <a:rPr lang="en-US" altLang="zh-CN" sz="1600">
                <a:solidFill>
                  <a:schemeClr val="bg1"/>
                </a:solidFill>
              </a:rPr>
              <a:t>6</a:t>
            </a:r>
            <a:r>
              <a:rPr lang="zh-CN" altLang="en-US" sz="1600">
                <a:solidFill>
                  <a:schemeClr val="bg1"/>
                </a:solidFill>
              </a:rPr>
              <a:t>）小型农用车倒运垫层砂至场内→</a:t>
            </a:r>
            <a:r>
              <a:rPr lang="zh-CN" altLang="en-US" sz="1600">
                <a:solidFill>
                  <a:srgbClr val="FF0000"/>
                </a:solidFill>
              </a:rPr>
              <a:t>（</a:t>
            </a:r>
            <a:r>
              <a:rPr lang="en-US" altLang="zh-CN" sz="1600">
                <a:solidFill>
                  <a:srgbClr val="FF0000"/>
                </a:solidFill>
              </a:rPr>
              <a:t>7</a:t>
            </a:r>
            <a:r>
              <a:rPr lang="zh-CN" altLang="en-US" sz="1600">
                <a:solidFill>
                  <a:srgbClr val="FF0000"/>
                </a:solidFill>
              </a:rPr>
              <a:t>）小型挖机摊铺砂垫层 →（</a:t>
            </a:r>
            <a:r>
              <a:rPr lang="en-US" altLang="zh-CN" sz="1600">
                <a:solidFill>
                  <a:srgbClr val="FF0000"/>
                </a:solidFill>
              </a:rPr>
              <a:t>8</a:t>
            </a:r>
            <a:r>
              <a:rPr lang="zh-CN" altLang="en-US" sz="1600">
                <a:solidFill>
                  <a:srgbClr val="FF0000"/>
                </a:solidFill>
              </a:rPr>
              <a:t>）插设排水板→</a:t>
            </a:r>
            <a:r>
              <a:rPr lang="zh-CN" altLang="en-US" sz="1600">
                <a:solidFill>
                  <a:schemeClr val="bg1"/>
                </a:solidFill>
              </a:rPr>
              <a:t>（</a:t>
            </a:r>
            <a:r>
              <a:rPr lang="en-US" altLang="zh-CN" sz="1600">
                <a:solidFill>
                  <a:schemeClr val="bg1"/>
                </a:solidFill>
              </a:rPr>
              <a:t>9</a:t>
            </a:r>
            <a:r>
              <a:rPr lang="zh-CN" altLang="en-US" sz="1600">
                <a:solidFill>
                  <a:schemeClr val="bg1"/>
                </a:solidFill>
              </a:rPr>
              <a:t>）铺设真空管网→（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）铺设密封膜→（</a:t>
            </a:r>
            <a:r>
              <a:rPr lang="en-US" altLang="zh-CN" sz="1600">
                <a:solidFill>
                  <a:schemeClr val="bg1"/>
                </a:solidFill>
              </a:rPr>
              <a:t>11</a:t>
            </a:r>
            <a:r>
              <a:rPr lang="zh-CN" altLang="en-US" sz="1600">
                <a:solidFill>
                  <a:schemeClr val="bg1"/>
                </a:solidFill>
              </a:rPr>
              <a:t>）抽真空→（</a:t>
            </a:r>
            <a:r>
              <a:rPr lang="en-US" altLang="zh-CN" sz="1600">
                <a:solidFill>
                  <a:schemeClr val="bg1"/>
                </a:solidFill>
              </a:rPr>
              <a:t>12</a:t>
            </a:r>
            <a:r>
              <a:rPr lang="zh-CN" altLang="en-US" sz="1600">
                <a:solidFill>
                  <a:schemeClr val="bg1"/>
                </a:solidFill>
              </a:rPr>
              <a:t>）卸载</a:t>
            </a:r>
          </a:p>
        </p:txBody>
      </p:sp>
      <p:pic>
        <p:nvPicPr>
          <p:cNvPr id="328714" name="Picture 6" descr="暴风截图20122430833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444625"/>
            <a:ext cx="265906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1"/>
          <p:cNvSpPr>
            <a:spLocks noChangeArrowheads="1"/>
          </p:cNvSpPr>
          <p:nvPr/>
        </p:nvSpPr>
        <p:spPr bwMode="auto">
          <a:xfrm>
            <a:off x="250825" y="195263"/>
            <a:ext cx="8643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常规真空预压：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395288" y="1123950"/>
            <a:ext cx="79930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）真空度传递路径长，抽真空一般需要</a:t>
            </a:r>
            <a:r>
              <a:rPr lang="en-US" altLang="zh-CN" sz="200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5~6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个月，深厚软土地基时间更长；</a:t>
            </a:r>
          </a:p>
          <a:p>
            <a:pPr eaLnBrk="0" hangingPunct="0">
              <a:buFont typeface="Arial" charset="0"/>
              <a:buNone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）需要砂垫层，造价相对较高，大量采购时供应困难；极软场地砂垫层铺设困难，成本较高；</a:t>
            </a:r>
          </a:p>
          <a:p>
            <a:pPr eaLnBrk="0" hangingPunct="0">
              <a:buFont typeface="Arial" charset="0"/>
              <a:buNone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）常规排水板易折断、淤堵，真空度沿程损失大，处理效果差；处理后地基承载力低，工后沉降 大；</a:t>
            </a:r>
          </a:p>
          <a:p>
            <a:pPr eaLnBrk="0" hangingPunct="0">
              <a:buFont typeface="Arial" charset="0"/>
              <a:buNone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）抽真空用射流泵用电量大，射流泵易损坏，真空分布不均。</a:t>
            </a:r>
          </a:p>
          <a:p>
            <a:pPr eaLnBrk="0" hangingPunct="0">
              <a:buFont typeface="Arial" charset="0"/>
              <a:buNone/>
            </a:pPr>
            <a:endParaRPr lang="zh-CN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组合 11"/>
          <p:cNvGrpSpPr>
            <a:grpSpLocks/>
          </p:cNvGrpSpPr>
          <p:nvPr/>
        </p:nvGrpSpPr>
        <p:grpSpPr bwMode="auto">
          <a:xfrm>
            <a:off x="2987675" y="2284413"/>
            <a:ext cx="2022475" cy="647700"/>
            <a:chOff x="3154688" y="3330231"/>
            <a:chExt cx="2021363" cy="648000"/>
          </a:xfrm>
        </p:grpSpPr>
        <p:sp>
          <p:nvSpPr>
            <p:cNvPr id="26627" name="TextBox 12"/>
            <p:cNvSpPr txBox="1">
              <a:spLocks noChangeArrowheads="1"/>
            </p:cNvSpPr>
            <p:nvPr/>
          </p:nvSpPr>
          <p:spPr bwMode="auto">
            <a:xfrm>
              <a:off x="3951175" y="3503349"/>
              <a:ext cx="1224876" cy="366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6628" name="组合 13"/>
            <p:cNvGrpSpPr>
              <a:grpSpLocks/>
            </p:cNvGrpSpPr>
            <p:nvPr/>
          </p:nvGrpSpPr>
          <p:grpSpPr bwMode="auto">
            <a:xfrm>
              <a:off x="3154688" y="3330231"/>
              <a:ext cx="648000" cy="648000"/>
              <a:chOff x="3154688" y="3330231"/>
              <a:chExt cx="648000" cy="648000"/>
            </a:xfrm>
          </p:grpSpPr>
          <p:sp>
            <p:nvSpPr>
              <p:cNvPr id="15" name="流程图: 联系 14"/>
              <p:cNvSpPr/>
              <p:nvPr/>
            </p:nvSpPr>
            <p:spPr>
              <a:xfrm>
                <a:off x="3154688" y="3330231"/>
                <a:ext cx="648000" cy="648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26632" name="图片 15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24544" y="3511228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6626" name="Text Box 34"/>
          <p:cNvSpPr txBox="1">
            <a:spLocks noChangeArrowheads="1"/>
          </p:cNvSpPr>
          <p:nvPr/>
        </p:nvSpPr>
        <p:spPr bwMode="auto">
          <a:xfrm>
            <a:off x="3786188" y="2451100"/>
            <a:ext cx="230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常见直排式真空预压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611188" y="700088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绑管式：塑料排水板与真空滤管直接绑扎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t="37442" r="51750"/>
          <a:stretch>
            <a:fillRect/>
          </a:stretch>
        </p:blipFill>
        <p:spPr bwMode="auto">
          <a:xfrm>
            <a:off x="900113" y="1276350"/>
            <a:ext cx="35274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矩形 1"/>
          <p:cNvSpPr>
            <a:spLocks noChangeArrowheads="1"/>
          </p:cNvSpPr>
          <p:nvPr/>
        </p:nvSpPr>
        <p:spPr bwMode="auto">
          <a:xfrm>
            <a:off x="539750" y="0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常见直排式真空预压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7652" name="矩形 1"/>
          <p:cNvSpPr>
            <a:spLocks noChangeArrowheads="1"/>
          </p:cNvSpPr>
          <p:nvPr/>
        </p:nvSpPr>
        <p:spPr bwMode="auto">
          <a:xfrm>
            <a:off x="611188" y="4084638"/>
            <a:ext cx="82819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绑扎处易堵塞，滤管与排水板交接处排水不畅，费人工。</a:t>
            </a:r>
          </a:p>
          <a:p>
            <a:pPr defTabSz="815975">
              <a:buFont typeface="Arial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常规滤管无砂垫层保护时，在抽真空循环荷载作用下易吸瘪</a:t>
            </a: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 cstate="print"/>
          <a:srcRect t="16638" r="36359"/>
          <a:stretch>
            <a:fillRect/>
          </a:stretch>
        </p:blipFill>
        <p:spPr bwMode="auto">
          <a:xfrm>
            <a:off x="4859338" y="1276350"/>
            <a:ext cx="352901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611188" y="700088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插管式：气管一端插入滤管，一端插入排水板</a:t>
            </a:r>
          </a:p>
        </p:txBody>
      </p:sp>
      <p:sp>
        <p:nvSpPr>
          <p:cNvPr id="28674" name="矩形 1"/>
          <p:cNvSpPr>
            <a:spLocks noChangeArrowheads="1"/>
          </p:cNvSpPr>
          <p:nvPr/>
        </p:nvSpPr>
        <p:spPr bwMode="auto">
          <a:xfrm>
            <a:off x="539750" y="0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常见直排式真空预压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8675" name="矩形 1"/>
          <p:cNvSpPr>
            <a:spLocks noChangeArrowheads="1"/>
          </p:cNvSpPr>
          <p:nvPr/>
        </p:nvSpPr>
        <p:spPr bwMode="auto">
          <a:xfrm>
            <a:off x="755650" y="4429125"/>
            <a:ext cx="777716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气管通水量小，插入滤管处易堵塞。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1211263"/>
            <a:ext cx="308927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211263"/>
            <a:ext cx="3090863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矩形 1"/>
          <p:cNvSpPr>
            <a:spLocks noChangeArrowheads="1"/>
          </p:cNvSpPr>
          <p:nvPr/>
        </p:nvSpPr>
        <p:spPr bwMode="auto">
          <a:xfrm>
            <a:off x="538163" y="1204913"/>
            <a:ext cx="82819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绑管式、插管式缺点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:</a:t>
            </a:r>
          </a:p>
          <a:p>
            <a:pPr>
              <a:buFont typeface="Arial" charset="0"/>
              <a:buNone/>
              <a:defRPr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PVC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滤管，无砂垫层保护时真空滤管会抽瘪，真空度无法传递；</a:t>
            </a:r>
          </a:p>
          <a:p>
            <a:pPr>
              <a:buFont typeface="Arial" charset="0"/>
              <a:buNone/>
              <a:defRPr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）常规塑料排水板，易淤堵，真空度沿程损失大；</a:t>
            </a:r>
          </a:p>
          <a:p>
            <a:pPr>
              <a:buFont typeface="Arial" charset="0"/>
              <a:buNone/>
              <a:defRPr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）绑扎、插管接头处易出现粘粒聚集影响真空传递；</a:t>
            </a:r>
          </a:p>
          <a:p>
            <a:pPr>
              <a:buFont typeface="Arial" charset="0"/>
              <a:buNone/>
              <a:defRPr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）传统射流泵抽排水效果不佳，真空传递不均匀，抽真空时间长；</a:t>
            </a:r>
          </a:p>
          <a:p>
            <a:pPr>
              <a:buFont typeface="Arial" charset="0"/>
              <a:buNone/>
              <a:defRPr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带来：排水不畅，真空度传递浅，处理效果差，工期长。</a:t>
            </a:r>
          </a:p>
          <a:p>
            <a:pPr>
              <a:buFont typeface="Arial" charset="0"/>
              <a:buNone/>
              <a:defRPr/>
            </a:pP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真空预压关键要解决：</a:t>
            </a:r>
          </a:p>
          <a:p>
            <a:pPr>
              <a:buFont typeface="Arial" charset="0"/>
              <a:buNone/>
              <a:defRPr/>
            </a:pPr>
            <a:r>
              <a:rPr lang="zh-CN" altLang="en-US" sz="24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真空送得进</a:t>
            </a:r>
            <a:r>
              <a:rPr lang="en-US" altLang="zh-CN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,水要排得出</a:t>
            </a:r>
          </a:p>
        </p:txBody>
      </p:sp>
      <p:sp>
        <p:nvSpPr>
          <p:cNvPr id="29698" name="矩形 1"/>
          <p:cNvSpPr>
            <a:spLocks noChangeArrowheads="1"/>
          </p:cNvSpPr>
          <p:nvPr/>
        </p:nvSpPr>
        <p:spPr bwMode="auto">
          <a:xfrm>
            <a:off x="539750" y="19526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常见直排式真空预压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组合 16"/>
          <p:cNvGrpSpPr>
            <a:grpSpLocks/>
          </p:cNvGrpSpPr>
          <p:nvPr/>
        </p:nvGrpSpPr>
        <p:grpSpPr bwMode="auto">
          <a:xfrm>
            <a:off x="3276600" y="2211388"/>
            <a:ext cx="2016125" cy="647700"/>
            <a:chOff x="5311138" y="3330231"/>
            <a:chExt cx="2021363" cy="648000"/>
          </a:xfrm>
        </p:grpSpPr>
        <p:sp>
          <p:nvSpPr>
            <p:cNvPr id="30723" name="TextBox 17"/>
            <p:cNvSpPr txBox="1">
              <a:spLocks noChangeArrowheads="1"/>
            </p:cNvSpPr>
            <p:nvPr/>
          </p:nvSpPr>
          <p:spPr bwMode="auto">
            <a:xfrm>
              <a:off x="6106950" y="3539878"/>
              <a:ext cx="1225551" cy="366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0724" name="组合 18"/>
            <p:cNvGrpSpPr>
              <a:grpSpLocks/>
            </p:cNvGrpSpPr>
            <p:nvPr/>
          </p:nvGrpSpPr>
          <p:grpSpPr bwMode="auto">
            <a:xfrm>
              <a:off x="5311138" y="3330231"/>
              <a:ext cx="648000" cy="648000"/>
              <a:chOff x="5311138" y="3330231"/>
              <a:chExt cx="648000" cy="648000"/>
            </a:xfrm>
          </p:grpSpPr>
          <p:sp>
            <p:nvSpPr>
              <p:cNvPr id="20" name="流程图: 联系 19"/>
              <p:cNvSpPr/>
              <p:nvPr/>
            </p:nvSpPr>
            <p:spPr>
              <a:xfrm>
                <a:off x="5311138" y="3330231"/>
                <a:ext cx="648000" cy="648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30728" name="图片 20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486967" y="3501831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722" name="Text Box 34"/>
          <p:cNvSpPr txBox="1">
            <a:spLocks noChangeArrowheads="1"/>
          </p:cNvSpPr>
          <p:nvPr/>
        </p:nvSpPr>
        <p:spPr bwMode="auto">
          <a:xfrm>
            <a:off x="4140200" y="2355850"/>
            <a:ext cx="2303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增压式真空预压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8"/>
          <p:cNvGraphicFramePr>
            <a:graphicFrameLocks/>
          </p:cNvGraphicFramePr>
          <p:nvPr/>
        </p:nvGraphicFramePr>
        <p:xfrm>
          <a:off x="1692275" y="987425"/>
          <a:ext cx="5472113" cy="2609850"/>
        </p:xfrm>
        <a:graphic>
          <a:graphicData uri="http://schemas.openxmlformats.org/presentationml/2006/ole">
            <p:oleObj spid="_x0000_s405507" r:id="rId3" imgW="11496675" imgH="5353050" progId="">
              <p:embed/>
            </p:oleObj>
          </a:graphicData>
        </a:graphic>
      </p:graphicFrame>
      <p:sp>
        <p:nvSpPr>
          <p:cNvPr id="405508" name="矩形 1"/>
          <p:cNvSpPr>
            <a:spLocks noChangeArrowheads="1"/>
          </p:cNvSpPr>
          <p:nvPr/>
        </p:nvSpPr>
        <p:spPr bwMode="auto">
          <a:xfrm>
            <a:off x="752475" y="25241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05509" name="Rectangle 8"/>
          <p:cNvSpPr>
            <a:spLocks noChangeArrowheads="1"/>
          </p:cNvSpPr>
          <p:nvPr/>
        </p:nvSpPr>
        <p:spPr bwMode="auto">
          <a:xfrm>
            <a:off x="395288" y="3724275"/>
            <a:ext cx="835342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023" tIns="32511" rIns="65023" bIns="32511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>
                <a:solidFill>
                  <a:schemeClr val="bg1"/>
                </a:solidFill>
              </a:rPr>
              <a:t>工艺流程</a:t>
            </a:r>
            <a:r>
              <a:rPr lang="zh-CN" altLang="en-US" sz="1600">
                <a:solidFill>
                  <a:schemeClr val="bg1"/>
                </a:solidFill>
                <a:sym typeface="Wingdings" pitchFamily="2" charset="2"/>
              </a:rPr>
              <a:t>：（</a:t>
            </a:r>
            <a:r>
              <a:rPr lang="en-US" altLang="zh-CN" sz="1600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zh-CN" altLang="en-US" sz="1600">
                <a:solidFill>
                  <a:schemeClr val="bg1"/>
                </a:solidFill>
                <a:sym typeface="Wingdings" pitchFamily="2" charset="2"/>
              </a:rPr>
              <a:t>）</a:t>
            </a:r>
            <a:r>
              <a:rPr lang="zh-CN" altLang="en-US" sz="1600">
                <a:solidFill>
                  <a:schemeClr val="bg1"/>
                </a:solidFill>
              </a:rPr>
              <a:t>清表</a:t>
            </a:r>
            <a:r>
              <a:rPr lang="zh-CN" altLang="en-US" sz="1600">
                <a:solidFill>
                  <a:schemeClr val="bg1"/>
                </a:solidFill>
                <a:cs typeface="Arial" charset="0"/>
              </a:rPr>
              <a:t>→ </a:t>
            </a:r>
            <a:r>
              <a:rPr lang="zh-CN" altLang="en-US" sz="1600">
                <a:solidFill>
                  <a:schemeClr val="bg1"/>
                </a:solidFill>
              </a:rPr>
              <a:t>（</a:t>
            </a:r>
            <a:r>
              <a:rPr lang="en-US" altLang="zh-CN" sz="1600">
                <a:solidFill>
                  <a:schemeClr val="bg1"/>
                </a:solidFill>
              </a:rPr>
              <a:t>2</a:t>
            </a:r>
            <a:r>
              <a:rPr lang="zh-CN" altLang="en-US" sz="1600">
                <a:solidFill>
                  <a:schemeClr val="bg1"/>
                </a:solidFill>
              </a:rPr>
              <a:t>）铺设一层编织布</a:t>
            </a:r>
            <a:r>
              <a:rPr lang="zh-CN" altLang="en-US">
                <a:solidFill>
                  <a:schemeClr val="bg1"/>
                </a:solidFill>
              </a:rPr>
              <a:t>→ </a:t>
            </a:r>
            <a:r>
              <a:rPr lang="zh-CN" altLang="en-US" sz="1600">
                <a:solidFill>
                  <a:schemeClr val="bg1"/>
                </a:solidFill>
                <a:cs typeface="Arial" charset="0"/>
              </a:rPr>
              <a:t>（</a:t>
            </a:r>
            <a:r>
              <a:rPr lang="en-US" altLang="zh-CN" sz="1600">
                <a:solidFill>
                  <a:schemeClr val="bg1"/>
                </a:solidFill>
                <a:cs typeface="Arial" charset="0"/>
              </a:rPr>
              <a:t>2</a:t>
            </a:r>
            <a:r>
              <a:rPr lang="zh-CN" altLang="en-US" sz="1600">
                <a:solidFill>
                  <a:schemeClr val="bg1"/>
                </a:solidFill>
                <a:cs typeface="Arial" charset="0"/>
              </a:rPr>
              <a:t>）</a:t>
            </a:r>
            <a:r>
              <a:rPr lang="zh-CN" altLang="en-US" sz="1600">
                <a:solidFill>
                  <a:schemeClr val="bg1"/>
                </a:solidFill>
              </a:rPr>
              <a:t>打设防淤堵排水板→ 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）打设增压管（如需要）→ </a:t>
            </a:r>
            <a:r>
              <a:rPr lang="zh-CN" altLang="en-US" sz="1600">
                <a:solidFill>
                  <a:schemeClr val="bg1"/>
                </a:solidFill>
              </a:rPr>
              <a:t>（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） 塑料排水板与钢丝软管通过手型接通直连</a:t>
            </a:r>
            <a:r>
              <a:rPr lang="zh-CN" altLang="en-US">
                <a:solidFill>
                  <a:schemeClr val="bg1"/>
                </a:solidFill>
              </a:rPr>
              <a:t>→（</a:t>
            </a: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）连接真空管网</a:t>
            </a:r>
            <a:r>
              <a:rPr lang="zh-CN" altLang="en-US" sz="1600">
                <a:solidFill>
                  <a:schemeClr val="bg1"/>
                </a:solidFill>
              </a:rPr>
              <a:t>铺设真空管网</a:t>
            </a:r>
            <a:r>
              <a:rPr lang="zh-CN" altLang="en-US">
                <a:solidFill>
                  <a:schemeClr val="bg1"/>
                </a:solidFill>
              </a:rPr>
              <a:t>→（</a:t>
            </a:r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）连接增压系统</a:t>
            </a:r>
            <a:r>
              <a:rPr lang="zh-CN" altLang="en-US" sz="1600">
                <a:solidFill>
                  <a:schemeClr val="bg1"/>
                </a:solidFill>
              </a:rPr>
              <a:t>→（</a:t>
            </a:r>
            <a:r>
              <a:rPr lang="en-US" altLang="zh-CN" sz="1600">
                <a:solidFill>
                  <a:schemeClr val="bg1"/>
                </a:solidFill>
              </a:rPr>
              <a:t>7</a:t>
            </a:r>
            <a:r>
              <a:rPr lang="zh-CN" altLang="en-US" sz="1600">
                <a:solidFill>
                  <a:schemeClr val="bg1"/>
                </a:solidFill>
              </a:rPr>
              <a:t>）铺设密封膜→（</a:t>
            </a:r>
            <a:r>
              <a:rPr lang="en-US" altLang="zh-CN" sz="1600">
                <a:solidFill>
                  <a:schemeClr val="bg1"/>
                </a:solidFill>
              </a:rPr>
              <a:t>8</a:t>
            </a:r>
            <a:r>
              <a:rPr lang="zh-CN" altLang="en-US" sz="1600">
                <a:solidFill>
                  <a:schemeClr val="bg1"/>
                </a:solidFill>
              </a:rPr>
              <a:t>）水气分离系统抽真空（增压系统间歇增压）→（</a:t>
            </a:r>
            <a:r>
              <a:rPr lang="en-US" altLang="zh-CN" sz="1600">
                <a:solidFill>
                  <a:schemeClr val="bg1"/>
                </a:solidFill>
              </a:rPr>
              <a:t>9</a:t>
            </a:r>
            <a:r>
              <a:rPr lang="zh-CN" altLang="en-US" sz="1600">
                <a:solidFill>
                  <a:schemeClr val="bg1"/>
                </a:solidFill>
              </a:rPr>
              <a:t>）卸载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8"/>
          <p:cNvGraphicFramePr>
            <a:graphicFrameLocks/>
          </p:cNvGraphicFramePr>
          <p:nvPr/>
        </p:nvGraphicFramePr>
        <p:xfrm>
          <a:off x="1547813" y="987425"/>
          <a:ext cx="5616575" cy="2952750"/>
        </p:xfrm>
        <a:graphic>
          <a:graphicData uri="http://schemas.openxmlformats.org/presentationml/2006/ole">
            <p:oleObj spid="_x0000_s408578" r:id="rId3" imgW="11496675" imgH="5353050" progId="">
              <p:embed/>
            </p:oleObj>
          </a:graphicData>
        </a:graphic>
      </p:graphicFrame>
      <p:sp>
        <p:nvSpPr>
          <p:cNvPr id="408579" name="矩形 1"/>
          <p:cNvSpPr>
            <a:spLocks noChangeArrowheads="1"/>
          </p:cNvSpPr>
          <p:nvPr/>
        </p:nvSpPr>
        <p:spPr bwMode="auto">
          <a:xfrm>
            <a:off x="752475" y="25241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08580" name="矩形 1"/>
          <p:cNvSpPr>
            <a:spLocks noChangeArrowheads="1"/>
          </p:cNvSpPr>
          <p:nvPr/>
        </p:nvSpPr>
        <p:spPr bwMode="auto">
          <a:xfrm>
            <a:off x="1187450" y="4292600"/>
            <a:ext cx="770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真空传递路径：真空泵→真空管网→ 塑料排水板→</a:t>
            </a:r>
            <a:r>
              <a:rPr lang="zh-CN" altLang="en-US"/>
              <a:t> </a:t>
            </a:r>
            <a:r>
              <a:rPr lang="zh-CN" altLang="en-US">
                <a:solidFill>
                  <a:schemeClr val="bg1"/>
                </a:solidFill>
              </a:rPr>
              <a:t>拟处理土体</a:t>
            </a:r>
            <a:endParaRPr lang="zh-CN" altLang="en-US" sz="2400">
              <a:solidFill>
                <a:srgbClr val="FF0000"/>
              </a:solidFill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01" name="Group 5"/>
          <p:cNvGrpSpPr>
            <a:grpSpLocks/>
          </p:cNvGrpSpPr>
          <p:nvPr/>
        </p:nvGrpSpPr>
        <p:grpSpPr bwMode="auto">
          <a:xfrm>
            <a:off x="1258888" y="2949575"/>
            <a:ext cx="3214687" cy="858838"/>
            <a:chOff x="0" y="0"/>
            <a:chExt cx="3214710" cy="1143008"/>
          </a:xfrm>
        </p:grpSpPr>
        <p:sp>
          <p:nvSpPr>
            <p:cNvPr id="409625" name="圆角矩形 16"/>
            <p:cNvSpPr>
              <a:spLocks noChangeArrowheads="1"/>
            </p:cNvSpPr>
            <p:nvPr/>
          </p:nvSpPr>
          <p:spPr bwMode="auto">
            <a:xfrm>
              <a:off x="0" y="0"/>
              <a:ext cx="3214710" cy="1143008"/>
            </a:xfrm>
            <a:prstGeom prst="roundRect">
              <a:avLst>
                <a:gd name="adj" fmla="val 6884"/>
              </a:avLst>
            </a:prstGeom>
            <a:noFill/>
            <a:ln w="25400">
              <a:solidFill>
                <a:srgbClr val="3E003E"/>
              </a:solidFill>
              <a:round/>
              <a:headEnd/>
              <a:tailEnd/>
            </a:ln>
          </p:spPr>
          <p:txBody>
            <a:bodyPr lIns="81630" tIns="40815" rIns="81630" bIns="40815" anchor="ctr"/>
            <a:lstStyle/>
            <a:p>
              <a:pPr algn="ctr" defTabSz="815975">
                <a:buFont typeface="Arial" charset="0"/>
                <a:buNone/>
              </a:pPr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09626" name="TextBox 20"/>
            <p:cNvSpPr txBox="1">
              <a:spLocks noChangeArrowheads="1"/>
            </p:cNvSpPr>
            <p:nvPr/>
          </p:nvSpPr>
          <p:spPr bwMode="auto">
            <a:xfrm>
              <a:off x="428628" y="285752"/>
              <a:ext cx="2119327" cy="457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Char char="•"/>
              </a:pPr>
              <a:r>
                <a:rPr lang="zh-CN" altLang="en-US" sz="2100" b="1">
                  <a:solidFill>
                    <a:srgbClr val="3E003E"/>
                  </a:solidFill>
                  <a:latin typeface="微软雅黑" pitchFamily="34" charset="-122"/>
                  <a:ea typeface="微软雅黑" pitchFamily="34" charset="-122"/>
                </a:rPr>
                <a:t>无缝连接技术</a:t>
              </a:r>
            </a:p>
          </p:txBody>
        </p:sp>
      </p:grpSp>
      <p:grpSp>
        <p:nvGrpSpPr>
          <p:cNvPr id="409602" name="Group 8"/>
          <p:cNvGrpSpPr>
            <a:grpSpLocks/>
          </p:cNvGrpSpPr>
          <p:nvPr/>
        </p:nvGrpSpPr>
        <p:grpSpPr bwMode="auto">
          <a:xfrm>
            <a:off x="4643438" y="1984375"/>
            <a:ext cx="3214687" cy="857250"/>
            <a:chOff x="0" y="0"/>
            <a:chExt cx="3214710" cy="1143008"/>
          </a:xfrm>
        </p:grpSpPr>
        <p:sp>
          <p:nvSpPr>
            <p:cNvPr id="409623" name="圆角矩形 22"/>
            <p:cNvSpPr>
              <a:spLocks noChangeArrowheads="1"/>
            </p:cNvSpPr>
            <p:nvPr/>
          </p:nvSpPr>
          <p:spPr bwMode="auto">
            <a:xfrm>
              <a:off x="0" y="0"/>
              <a:ext cx="3214710" cy="1143008"/>
            </a:xfrm>
            <a:prstGeom prst="roundRect">
              <a:avLst>
                <a:gd name="adj" fmla="val 6884"/>
              </a:avLst>
            </a:prstGeom>
            <a:noFill/>
            <a:ln w="25400">
              <a:solidFill>
                <a:srgbClr val="3E003E"/>
              </a:solidFill>
              <a:round/>
              <a:headEnd/>
              <a:tailEnd/>
            </a:ln>
          </p:spPr>
          <p:txBody>
            <a:bodyPr lIns="81630" tIns="40815" rIns="81630" bIns="40815" anchor="ctr"/>
            <a:lstStyle/>
            <a:p>
              <a:pPr algn="ctr" defTabSz="815975">
                <a:buFont typeface="Arial" charset="0"/>
                <a:buNone/>
              </a:pPr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09624" name="TextBox 24"/>
            <p:cNvSpPr txBox="1">
              <a:spLocks noChangeArrowheads="1"/>
            </p:cNvSpPr>
            <p:nvPr/>
          </p:nvSpPr>
          <p:spPr bwMode="auto">
            <a:xfrm>
              <a:off x="506416" y="254002"/>
              <a:ext cx="2119327" cy="457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Char char="•"/>
              </a:pPr>
              <a:r>
                <a:rPr lang="zh-CN" altLang="en-US" sz="2100" b="1">
                  <a:solidFill>
                    <a:srgbClr val="3E003E"/>
                  </a:solidFill>
                  <a:latin typeface="微软雅黑" pitchFamily="34" charset="-122"/>
                  <a:ea typeface="微软雅黑" pitchFamily="34" charset="-122"/>
                </a:rPr>
                <a:t>土体增压技术</a:t>
              </a:r>
            </a:p>
          </p:txBody>
        </p:sp>
      </p:grpSp>
      <p:grpSp>
        <p:nvGrpSpPr>
          <p:cNvPr id="409603" name="Group 11"/>
          <p:cNvGrpSpPr>
            <a:grpSpLocks/>
          </p:cNvGrpSpPr>
          <p:nvPr/>
        </p:nvGrpSpPr>
        <p:grpSpPr bwMode="auto">
          <a:xfrm rot="10800000">
            <a:off x="4643438" y="3003550"/>
            <a:ext cx="3214687" cy="809625"/>
            <a:chOff x="0" y="0"/>
            <a:chExt cx="3214710" cy="1143008"/>
          </a:xfrm>
        </p:grpSpPr>
        <p:sp>
          <p:nvSpPr>
            <p:cNvPr id="409621" name="圆角矩形 30"/>
            <p:cNvSpPr>
              <a:spLocks noChangeArrowheads="1"/>
            </p:cNvSpPr>
            <p:nvPr/>
          </p:nvSpPr>
          <p:spPr bwMode="auto">
            <a:xfrm>
              <a:off x="0" y="0"/>
              <a:ext cx="3214710" cy="1143008"/>
            </a:xfrm>
            <a:prstGeom prst="roundRect">
              <a:avLst>
                <a:gd name="adj" fmla="val 6884"/>
              </a:avLst>
            </a:prstGeom>
            <a:noFill/>
            <a:ln w="25400">
              <a:solidFill>
                <a:srgbClr val="3E003E"/>
              </a:solidFill>
              <a:round/>
              <a:headEnd/>
              <a:tailEnd/>
            </a:ln>
          </p:spPr>
          <p:txBody>
            <a:bodyPr rot="10800000" lIns="81630" tIns="40815" rIns="81630" bIns="40815" anchor="ctr"/>
            <a:lstStyle/>
            <a:p>
              <a:pPr algn="ctr" defTabSz="815975">
                <a:buFont typeface="Arial" charset="0"/>
                <a:buNone/>
              </a:pPr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09622" name="TextBox 29"/>
            <p:cNvSpPr txBox="1">
              <a:spLocks noChangeArrowheads="1"/>
            </p:cNvSpPr>
            <p:nvPr/>
          </p:nvSpPr>
          <p:spPr bwMode="auto">
            <a:xfrm rot="10800000">
              <a:off x="641354" y="475693"/>
              <a:ext cx="2195528" cy="48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Char char="•"/>
              </a:pPr>
              <a:r>
                <a:rPr lang="zh-CN" altLang="en-US" sz="2100" b="1">
                  <a:solidFill>
                    <a:srgbClr val="3E003E"/>
                  </a:solidFill>
                  <a:latin typeface="微软雅黑" pitchFamily="34" charset="-122"/>
                  <a:ea typeface="微软雅黑" pitchFamily="34" charset="-122"/>
                </a:rPr>
                <a:t>水气分离技术</a:t>
              </a:r>
              <a:r>
                <a:rPr lang="zh-CN" altLang="en-US" b="1">
                  <a:solidFill>
                    <a:srgbClr val="3E003E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en-US" b="1">
                <a:solidFill>
                  <a:srgbClr val="3E003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09604" name="Group 14"/>
          <p:cNvGrpSpPr>
            <a:grpSpLocks/>
          </p:cNvGrpSpPr>
          <p:nvPr/>
        </p:nvGrpSpPr>
        <p:grpSpPr bwMode="auto">
          <a:xfrm rot="10800000">
            <a:off x="1258888" y="1978025"/>
            <a:ext cx="3214687" cy="857250"/>
            <a:chOff x="0" y="0"/>
            <a:chExt cx="3214710" cy="1143008"/>
          </a:xfrm>
        </p:grpSpPr>
        <p:sp>
          <p:nvSpPr>
            <p:cNvPr id="409619" name="圆角矩形 35"/>
            <p:cNvSpPr>
              <a:spLocks noChangeArrowheads="1"/>
            </p:cNvSpPr>
            <p:nvPr/>
          </p:nvSpPr>
          <p:spPr bwMode="auto">
            <a:xfrm>
              <a:off x="0" y="0"/>
              <a:ext cx="3214710" cy="1143008"/>
            </a:xfrm>
            <a:prstGeom prst="roundRect">
              <a:avLst>
                <a:gd name="adj" fmla="val 6884"/>
              </a:avLst>
            </a:prstGeom>
            <a:noFill/>
            <a:ln w="25400">
              <a:solidFill>
                <a:srgbClr val="3E003E"/>
              </a:solidFill>
              <a:round/>
              <a:headEnd/>
              <a:tailEnd/>
            </a:ln>
          </p:spPr>
          <p:txBody>
            <a:bodyPr rot="10800000" lIns="81630" tIns="40815" rIns="81630" bIns="40815" anchor="ctr"/>
            <a:lstStyle/>
            <a:p>
              <a:pPr algn="ctr" defTabSz="815975">
                <a:buFont typeface="Arial" charset="0"/>
                <a:buNone/>
              </a:pPr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09620" name="TextBox 34"/>
            <p:cNvSpPr txBox="1">
              <a:spLocks noChangeArrowheads="1"/>
            </p:cNvSpPr>
            <p:nvPr/>
          </p:nvSpPr>
          <p:spPr bwMode="auto">
            <a:xfrm rot="10800000">
              <a:off x="292102" y="484191"/>
              <a:ext cx="2424130" cy="457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Char char="•"/>
              </a:pPr>
              <a:r>
                <a:rPr lang="zh-CN" altLang="en-US" sz="2100" b="1">
                  <a:solidFill>
                    <a:srgbClr val="3E003E"/>
                  </a:solidFill>
                  <a:latin typeface="微软雅黑" pitchFamily="34" charset="-122"/>
                  <a:ea typeface="微软雅黑" pitchFamily="34" charset="-122"/>
                </a:rPr>
                <a:t>新型防淤堵材料</a:t>
              </a:r>
            </a:p>
          </p:txBody>
        </p:sp>
      </p:grpSp>
      <p:grpSp>
        <p:nvGrpSpPr>
          <p:cNvPr id="409605" name="Group 17"/>
          <p:cNvGrpSpPr>
            <a:grpSpLocks/>
          </p:cNvGrpSpPr>
          <p:nvPr/>
        </p:nvGrpSpPr>
        <p:grpSpPr bwMode="auto">
          <a:xfrm>
            <a:off x="785813" y="2030413"/>
            <a:ext cx="714375" cy="515937"/>
            <a:chOff x="0" y="0"/>
            <a:chExt cx="782745" cy="750466"/>
          </a:xfrm>
        </p:grpSpPr>
        <p:pic>
          <p:nvPicPr>
            <p:cNvPr id="409617" name="图片 37" descr="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82745" cy="750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18" name="TextBox 38"/>
            <p:cNvSpPr txBox="1">
              <a:spLocks noChangeArrowheads="1"/>
            </p:cNvSpPr>
            <p:nvPr/>
          </p:nvSpPr>
          <p:spPr bwMode="auto">
            <a:xfrm>
              <a:off x="142876" y="178962"/>
              <a:ext cx="340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None/>
              </a:pPr>
              <a:r>
                <a:rPr lang="en-US" altLang="zh-CN" sz="21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409606" name="Group 20"/>
          <p:cNvGrpSpPr>
            <a:grpSpLocks/>
          </p:cNvGrpSpPr>
          <p:nvPr/>
        </p:nvGrpSpPr>
        <p:grpSpPr bwMode="auto">
          <a:xfrm>
            <a:off x="7539038" y="1978025"/>
            <a:ext cx="714375" cy="514350"/>
            <a:chOff x="0" y="0"/>
            <a:chExt cx="782745" cy="750466"/>
          </a:xfrm>
        </p:grpSpPr>
        <p:pic>
          <p:nvPicPr>
            <p:cNvPr id="409615" name="图片 41" descr="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82745" cy="750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16" name="TextBox 42"/>
            <p:cNvSpPr txBox="1">
              <a:spLocks noChangeArrowheads="1"/>
            </p:cNvSpPr>
            <p:nvPr/>
          </p:nvSpPr>
          <p:spPr bwMode="auto">
            <a:xfrm>
              <a:off x="142876" y="178962"/>
              <a:ext cx="340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None/>
              </a:pPr>
              <a:r>
                <a:rPr lang="en-US" altLang="zh-CN" sz="21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409607" name="Group 23"/>
          <p:cNvGrpSpPr>
            <a:grpSpLocks/>
          </p:cNvGrpSpPr>
          <p:nvPr/>
        </p:nvGrpSpPr>
        <p:grpSpPr bwMode="auto">
          <a:xfrm>
            <a:off x="827088" y="3057525"/>
            <a:ext cx="714375" cy="514350"/>
            <a:chOff x="0" y="0"/>
            <a:chExt cx="782745" cy="750466"/>
          </a:xfrm>
        </p:grpSpPr>
        <p:pic>
          <p:nvPicPr>
            <p:cNvPr id="409613" name="图片 44" descr="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82745" cy="750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14" name="TextBox 45"/>
            <p:cNvSpPr txBox="1">
              <a:spLocks noChangeArrowheads="1"/>
            </p:cNvSpPr>
            <p:nvPr/>
          </p:nvSpPr>
          <p:spPr bwMode="auto">
            <a:xfrm>
              <a:off x="142634" y="178931"/>
              <a:ext cx="370499" cy="50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None/>
              </a:pPr>
              <a:r>
                <a:rPr lang="en-US" altLang="zh-CN" sz="210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</p:grpSp>
      <p:grpSp>
        <p:nvGrpSpPr>
          <p:cNvPr id="409608" name="Group 26"/>
          <p:cNvGrpSpPr>
            <a:grpSpLocks/>
          </p:cNvGrpSpPr>
          <p:nvPr/>
        </p:nvGrpSpPr>
        <p:grpSpPr bwMode="auto">
          <a:xfrm>
            <a:off x="7596188" y="3113088"/>
            <a:ext cx="714375" cy="512762"/>
            <a:chOff x="0" y="0"/>
            <a:chExt cx="782745" cy="750466"/>
          </a:xfrm>
        </p:grpSpPr>
        <p:pic>
          <p:nvPicPr>
            <p:cNvPr id="409611" name="图片 47" descr="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82745" cy="750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12" name="TextBox 48"/>
            <p:cNvSpPr txBox="1">
              <a:spLocks noChangeArrowheads="1"/>
            </p:cNvSpPr>
            <p:nvPr/>
          </p:nvSpPr>
          <p:spPr bwMode="auto">
            <a:xfrm>
              <a:off x="142634" y="178931"/>
              <a:ext cx="370499" cy="50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630" tIns="40815" rIns="81630" bIns="40815">
              <a:spAutoFit/>
            </a:bodyPr>
            <a:lstStyle/>
            <a:p>
              <a:pPr defTabSz="815975">
                <a:buFont typeface="Arial" charset="0"/>
                <a:buNone/>
              </a:pPr>
              <a:r>
                <a:rPr lang="en-US" altLang="zh-CN" sz="2100" b="1">
                  <a:solidFill>
                    <a:schemeClr val="bg1"/>
                  </a:solidFill>
                  <a:latin typeface="Calibri" pitchFamily="34" charset="0"/>
                </a:rPr>
                <a:t>4</a:t>
              </a:r>
            </a:p>
          </p:txBody>
        </p:sp>
      </p:grpSp>
      <p:sp>
        <p:nvSpPr>
          <p:cNvPr id="409609" name="矩形 1"/>
          <p:cNvSpPr>
            <a:spLocks noChangeArrowheads="1"/>
          </p:cNvSpPr>
          <p:nvPr/>
        </p:nvSpPr>
        <p:spPr bwMode="auto">
          <a:xfrm>
            <a:off x="752475" y="25241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09610" name="Rectangle 27"/>
          <p:cNvSpPr>
            <a:spLocks noChangeArrowheads="1"/>
          </p:cNvSpPr>
          <p:nvPr/>
        </p:nvSpPr>
        <p:spPr bwMode="auto">
          <a:xfrm>
            <a:off x="827088" y="1125538"/>
            <a:ext cx="429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增压式真空预压在四个方面进行了创新：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组合 6"/>
          <p:cNvGrpSpPr>
            <a:grpSpLocks/>
          </p:cNvGrpSpPr>
          <p:nvPr/>
        </p:nvGrpSpPr>
        <p:grpSpPr bwMode="auto">
          <a:xfrm>
            <a:off x="971550" y="2284413"/>
            <a:ext cx="2736850" cy="522287"/>
            <a:chOff x="251520" y="1995686"/>
            <a:chExt cx="2736304" cy="523220"/>
          </a:xfrm>
        </p:grpSpPr>
        <p:sp>
          <p:nvSpPr>
            <p:cNvPr id="16416" name="TextBox 1"/>
            <p:cNvSpPr txBox="1">
              <a:spLocks noChangeArrowheads="1"/>
            </p:cNvSpPr>
            <p:nvPr/>
          </p:nvSpPr>
          <p:spPr bwMode="auto">
            <a:xfrm>
              <a:off x="251520" y="2038077"/>
              <a:ext cx="18722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CONTENTS</a:t>
              </a:r>
              <a:endParaRPr lang="zh-CN" altLang="en-US" sz="2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051386" y="2067251"/>
              <a:ext cx="0" cy="3610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18" name="TextBox 5"/>
            <p:cNvSpPr txBox="1">
              <a:spLocks noChangeArrowheads="1"/>
            </p:cNvSpPr>
            <p:nvPr/>
          </p:nvSpPr>
          <p:spPr bwMode="auto">
            <a:xfrm>
              <a:off x="2051720" y="1995686"/>
              <a:ext cx="93610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目录</a:t>
              </a:r>
            </a:p>
          </p:txBody>
        </p:sp>
      </p:grpSp>
      <p:grpSp>
        <p:nvGrpSpPr>
          <p:cNvPr id="16386" name="组合 27"/>
          <p:cNvGrpSpPr>
            <a:grpSpLocks/>
          </p:cNvGrpSpPr>
          <p:nvPr/>
        </p:nvGrpSpPr>
        <p:grpSpPr bwMode="auto">
          <a:xfrm>
            <a:off x="4291013" y="915988"/>
            <a:ext cx="2598737" cy="647700"/>
            <a:chOff x="4062805" y="843558"/>
            <a:chExt cx="2597427" cy="648072"/>
          </a:xfrm>
        </p:grpSpPr>
        <p:sp>
          <p:nvSpPr>
            <p:cNvPr id="16410" name="TextBox 9"/>
            <p:cNvSpPr txBox="1">
              <a:spLocks noChangeArrowheads="1"/>
            </p:cNvSpPr>
            <p:nvPr/>
          </p:nvSpPr>
          <p:spPr bwMode="auto">
            <a:xfrm>
              <a:off x="4859328" y="978573"/>
              <a:ext cx="1800904" cy="366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常规真空预压</a:t>
              </a:r>
            </a:p>
          </p:txBody>
        </p:sp>
        <p:grpSp>
          <p:nvGrpSpPr>
            <p:cNvPr id="16411" name="组合 26"/>
            <p:cNvGrpSpPr>
              <a:grpSpLocks/>
            </p:cNvGrpSpPr>
            <p:nvPr/>
          </p:nvGrpSpPr>
          <p:grpSpPr bwMode="auto">
            <a:xfrm>
              <a:off x="4062805" y="843558"/>
              <a:ext cx="648072" cy="648072"/>
              <a:chOff x="4062805" y="843558"/>
              <a:chExt cx="648072" cy="648072"/>
            </a:xfrm>
          </p:grpSpPr>
          <p:sp>
            <p:nvSpPr>
              <p:cNvPr id="9" name="流程图: 联系 8"/>
              <p:cNvSpPr/>
              <p:nvPr/>
            </p:nvSpPr>
            <p:spPr>
              <a:xfrm>
                <a:off x="4062805" y="843558"/>
                <a:ext cx="648072" cy="64807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16415" name="图片 10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42510" y="1011456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6387" name="组合 11"/>
          <p:cNvGrpSpPr>
            <a:grpSpLocks/>
          </p:cNvGrpSpPr>
          <p:nvPr/>
        </p:nvGrpSpPr>
        <p:grpSpPr bwMode="auto">
          <a:xfrm>
            <a:off x="4284663" y="1822450"/>
            <a:ext cx="2022475" cy="647700"/>
            <a:chOff x="3154688" y="3330231"/>
            <a:chExt cx="2021363" cy="648000"/>
          </a:xfrm>
        </p:grpSpPr>
        <p:sp>
          <p:nvSpPr>
            <p:cNvPr id="16404" name="TextBox 12"/>
            <p:cNvSpPr txBox="1">
              <a:spLocks noChangeArrowheads="1"/>
            </p:cNvSpPr>
            <p:nvPr/>
          </p:nvSpPr>
          <p:spPr bwMode="auto">
            <a:xfrm>
              <a:off x="3951175" y="3503349"/>
              <a:ext cx="1224876" cy="366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6405" name="组合 13"/>
            <p:cNvGrpSpPr>
              <a:grpSpLocks/>
            </p:cNvGrpSpPr>
            <p:nvPr/>
          </p:nvGrpSpPr>
          <p:grpSpPr bwMode="auto">
            <a:xfrm>
              <a:off x="3154688" y="3330231"/>
              <a:ext cx="648000" cy="648000"/>
              <a:chOff x="3154688" y="3330231"/>
              <a:chExt cx="648000" cy="648000"/>
            </a:xfrm>
          </p:grpSpPr>
          <p:sp>
            <p:nvSpPr>
              <p:cNvPr id="15" name="流程图: 联系 14"/>
              <p:cNvSpPr/>
              <p:nvPr/>
            </p:nvSpPr>
            <p:spPr>
              <a:xfrm>
                <a:off x="3154688" y="3330231"/>
                <a:ext cx="648000" cy="648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16409" name="图片 15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24544" y="3511228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6388" name="组合 16"/>
          <p:cNvGrpSpPr>
            <a:grpSpLocks/>
          </p:cNvGrpSpPr>
          <p:nvPr/>
        </p:nvGrpSpPr>
        <p:grpSpPr bwMode="auto">
          <a:xfrm>
            <a:off x="4291013" y="2716213"/>
            <a:ext cx="2016125" cy="647700"/>
            <a:chOff x="5311138" y="3330231"/>
            <a:chExt cx="2021363" cy="648000"/>
          </a:xfrm>
        </p:grpSpPr>
        <p:sp>
          <p:nvSpPr>
            <p:cNvPr id="16398" name="TextBox 17"/>
            <p:cNvSpPr txBox="1">
              <a:spLocks noChangeArrowheads="1"/>
            </p:cNvSpPr>
            <p:nvPr/>
          </p:nvSpPr>
          <p:spPr bwMode="auto">
            <a:xfrm>
              <a:off x="6106950" y="3539878"/>
              <a:ext cx="1225551" cy="366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6399" name="组合 18"/>
            <p:cNvGrpSpPr>
              <a:grpSpLocks/>
            </p:cNvGrpSpPr>
            <p:nvPr/>
          </p:nvGrpSpPr>
          <p:grpSpPr bwMode="auto">
            <a:xfrm>
              <a:off x="5311138" y="3330231"/>
              <a:ext cx="648000" cy="648000"/>
              <a:chOff x="5311138" y="3330231"/>
              <a:chExt cx="648000" cy="648000"/>
            </a:xfrm>
          </p:grpSpPr>
          <p:sp>
            <p:nvSpPr>
              <p:cNvPr id="20" name="流程图: 联系 19"/>
              <p:cNvSpPr/>
              <p:nvPr/>
            </p:nvSpPr>
            <p:spPr>
              <a:xfrm>
                <a:off x="5311138" y="3330231"/>
                <a:ext cx="648000" cy="648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16403" name="图片 20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86967" y="3501831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6389" name="组合 21"/>
          <p:cNvGrpSpPr>
            <a:grpSpLocks/>
          </p:cNvGrpSpPr>
          <p:nvPr/>
        </p:nvGrpSpPr>
        <p:grpSpPr bwMode="auto">
          <a:xfrm>
            <a:off x="4291013" y="3579813"/>
            <a:ext cx="2022475" cy="647700"/>
            <a:chOff x="7375172" y="3330231"/>
            <a:chExt cx="2021363" cy="648000"/>
          </a:xfrm>
        </p:grpSpPr>
        <p:sp>
          <p:nvSpPr>
            <p:cNvPr id="16392" name="TextBox 22"/>
            <p:cNvSpPr txBox="1">
              <a:spLocks noChangeArrowheads="1"/>
            </p:cNvSpPr>
            <p:nvPr/>
          </p:nvSpPr>
          <p:spPr bwMode="auto">
            <a:xfrm>
              <a:off x="8172399" y="3474247"/>
              <a:ext cx="12241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工程应用</a:t>
              </a:r>
            </a:p>
          </p:txBody>
        </p:sp>
        <p:grpSp>
          <p:nvGrpSpPr>
            <p:cNvPr id="16393" name="组合 23"/>
            <p:cNvGrpSpPr>
              <a:grpSpLocks/>
            </p:cNvGrpSpPr>
            <p:nvPr/>
          </p:nvGrpSpPr>
          <p:grpSpPr bwMode="auto">
            <a:xfrm>
              <a:off x="7375172" y="3330231"/>
              <a:ext cx="648000" cy="648000"/>
              <a:chOff x="7375172" y="3330231"/>
              <a:chExt cx="648000" cy="648000"/>
            </a:xfrm>
          </p:grpSpPr>
          <p:sp>
            <p:nvSpPr>
              <p:cNvPr id="25" name="流程图: 联系 24"/>
              <p:cNvSpPr/>
              <p:nvPr/>
            </p:nvSpPr>
            <p:spPr>
              <a:xfrm>
                <a:off x="7375172" y="3330231"/>
                <a:ext cx="648000" cy="648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16397" name="图片 25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511752" y="3542671"/>
                <a:ext cx="3810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390" name="Text Box 34"/>
          <p:cNvSpPr txBox="1">
            <a:spLocks noChangeArrowheads="1"/>
          </p:cNvSpPr>
          <p:nvPr/>
        </p:nvSpPr>
        <p:spPr bwMode="auto">
          <a:xfrm>
            <a:off x="5083175" y="1989138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常见直排式真空预压</a:t>
            </a:r>
          </a:p>
        </p:txBody>
      </p:sp>
      <p:sp>
        <p:nvSpPr>
          <p:cNvPr id="16391" name="Text Box 34"/>
          <p:cNvSpPr txBox="1">
            <a:spLocks noChangeArrowheads="1"/>
          </p:cNvSpPr>
          <p:nvPr/>
        </p:nvSpPr>
        <p:spPr bwMode="auto">
          <a:xfrm>
            <a:off x="5083175" y="2852738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增压式真空预压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20" descr="说明: 1tbi5B2ELEkZm21iMQAAsk&amp;part=5"/>
          <p:cNvPicPr>
            <a:picLocks noChangeAspect="1" noChangeArrowheads="1"/>
          </p:cNvPicPr>
          <p:nvPr/>
        </p:nvPicPr>
        <p:blipFill>
          <a:blip r:embed="rId2" cstate="print"/>
          <a:srcRect b="15376"/>
          <a:stretch>
            <a:fillRect/>
          </a:stretch>
        </p:blipFill>
        <p:spPr bwMode="auto">
          <a:xfrm>
            <a:off x="5299075" y="2500313"/>
            <a:ext cx="35210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6" name="Picture 22" descr="说明: 1tbi5B2ELEkZm21iMQAAsk&amp;part=3"/>
          <p:cNvPicPr>
            <a:picLocks noChangeAspect="1" noChangeArrowheads="1"/>
          </p:cNvPicPr>
          <p:nvPr/>
        </p:nvPicPr>
        <p:blipFill>
          <a:blip r:embed="rId3" cstate="print"/>
          <a:srcRect l="9042" r="24602"/>
          <a:stretch>
            <a:fillRect/>
          </a:stretch>
        </p:blipFill>
        <p:spPr bwMode="auto">
          <a:xfrm>
            <a:off x="468313" y="1835150"/>
            <a:ext cx="158432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7" name="Picture 6"/>
          <p:cNvPicPr>
            <a:picLocks noChangeAspect="1" noChangeArrowheads="1"/>
          </p:cNvPicPr>
          <p:nvPr/>
        </p:nvPicPr>
        <p:blipFill>
          <a:blip r:embed="rId4" cstate="print"/>
          <a:srcRect l="18102" b="26091"/>
          <a:stretch>
            <a:fillRect/>
          </a:stretch>
        </p:blipFill>
        <p:spPr bwMode="auto">
          <a:xfrm>
            <a:off x="2268538" y="1924050"/>
            <a:ext cx="26638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8" name="文本框 3"/>
          <p:cNvSpPr txBox="1">
            <a:spLocks noChangeArrowheads="1"/>
          </p:cNvSpPr>
          <p:nvPr/>
        </p:nvSpPr>
        <p:spPr bwMode="auto">
          <a:xfrm>
            <a:off x="468313" y="806450"/>
            <a:ext cx="5214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charset="-122"/>
              </a:rPr>
              <a:t>1.</a:t>
            </a:r>
            <a:r>
              <a:rPr lang="zh-CN" altLang="en-US"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charset="-122"/>
              </a:rPr>
              <a:t> 防淤堵排水板</a:t>
            </a:r>
            <a:r>
              <a:rPr lang="en-US" altLang="zh-CN"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charset="-122"/>
              </a:rPr>
              <a:t>  </a:t>
            </a:r>
            <a:r>
              <a:rPr lang="zh-CN" altLang="en-US" sz="2000">
                <a:solidFill>
                  <a:schemeClr val="bg1"/>
                </a:solidFill>
                <a:latin typeface="宋体" charset="-122"/>
                <a:sym typeface="宋体" charset="-122"/>
              </a:rPr>
              <a:t>普通排水板和防淤堵排水板</a:t>
            </a:r>
          </a:p>
        </p:txBody>
      </p:sp>
      <p:sp>
        <p:nvSpPr>
          <p:cNvPr id="410629" name="文本框 3"/>
          <p:cNvSpPr txBox="1">
            <a:spLocks noChangeArrowheads="1"/>
          </p:cNvSpPr>
          <p:nvPr/>
        </p:nvSpPr>
        <p:spPr bwMode="auto">
          <a:xfrm>
            <a:off x="5292725" y="1703388"/>
            <a:ext cx="3527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1.</a:t>
            </a: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连续梁结构，整体性、强度增强；</a:t>
            </a:r>
          </a:p>
          <a:p>
            <a:pPr>
              <a:buFont typeface="Arial" charset="0"/>
              <a:buNone/>
            </a:pPr>
            <a:r>
              <a:rPr lang="en-US" altLang="zh-CN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2.</a:t>
            </a: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滤膜薄，等效孔径大，降低淤堵。</a:t>
            </a:r>
          </a:p>
        </p:txBody>
      </p:sp>
      <p:sp>
        <p:nvSpPr>
          <p:cNvPr id="410630" name="文本框 3"/>
          <p:cNvSpPr txBox="1">
            <a:spLocks noChangeArrowheads="1"/>
          </p:cNvSpPr>
          <p:nvPr/>
        </p:nvSpPr>
        <p:spPr bwMode="auto">
          <a:xfrm>
            <a:off x="969963" y="3790950"/>
            <a:ext cx="3673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1.</a:t>
            </a: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 滤膜厚</a:t>
            </a:r>
            <a:r>
              <a:rPr lang="en-US" altLang="zh-CN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,</a:t>
            </a: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等效孔径小</a:t>
            </a:r>
            <a:r>
              <a:rPr lang="en-US" altLang="zh-CN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,</a:t>
            </a: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易淤堵；</a:t>
            </a:r>
          </a:p>
          <a:p>
            <a:pPr>
              <a:buFont typeface="Arial" charset="0"/>
              <a:buNone/>
            </a:pPr>
            <a:r>
              <a:rPr lang="en-US" altLang="zh-CN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2.</a:t>
            </a: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 抽真空芯板易倒伏，通水量小。</a:t>
            </a:r>
            <a:endParaRPr lang="zh-CN" altLang="en-US" sz="1600">
              <a:solidFill>
                <a:schemeClr val="bg1"/>
              </a:solidFill>
              <a:latin typeface="楷体" pitchFamily="49" charset="-122"/>
              <a:ea typeface="楷体" pitchFamily="49" charset="-122"/>
              <a:sym typeface="宋体" charset="-122"/>
            </a:endParaRPr>
          </a:p>
        </p:txBody>
      </p:sp>
      <p:sp>
        <p:nvSpPr>
          <p:cNvPr id="410631" name="矩形 1"/>
          <p:cNvSpPr>
            <a:spLocks noChangeArrowheads="1"/>
          </p:cNvSpPr>
          <p:nvPr/>
        </p:nvSpPr>
        <p:spPr bwMode="auto">
          <a:xfrm>
            <a:off x="611188" y="19526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2925" y="749300"/>
            <a:ext cx="6424613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1.</a:t>
            </a: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 防淤堵排水板</a:t>
            </a:r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  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sym typeface="宋体" charset="-122"/>
              </a:rPr>
              <a:t>普通排水板滤膜和防於堵排水板滤膜</a:t>
            </a:r>
            <a:endParaRPr lang="zh-CN" altLang="en-US" sz="200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90117" name="Picture 4" descr="IMG_3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347788"/>
            <a:ext cx="3313112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5" descr="IMG_36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925" y="1347788"/>
            <a:ext cx="32400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2" name="矩形 1"/>
          <p:cNvSpPr>
            <a:spLocks noChangeArrowheads="1"/>
          </p:cNvSpPr>
          <p:nvPr/>
        </p:nvSpPr>
        <p:spPr bwMode="auto">
          <a:xfrm>
            <a:off x="611188" y="19526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1653" name="文本框 3"/>
          <p:cNvSpPr txBox="1">
            <a:spLocks noChangeArrowheads="1"/>
          </p:cNvSpPr>
          <p:nvPr/>
        </p:nvSpPr>
        <p:spPr bwMode="auto">
          <a:xfrm>
            <a:off x="468313" y="4516438"/>
            <a:ext cx="3960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膜厚， 经纬线明显，经纬线处透水性差</a:t>
            </a:r>
            <a:endParaRPr lang="zh-CN" altLang="en-US" sz="1600">
              <a:solidFill>
                <a:schemeClr val="bg1"/>
              </a:solidFill>
              <a:latin typeface="楷体" pitchFamily="49" charset="-122"/>
              <a:ea typeface="楷体" pitchFamily="49" charset="-122"/>
              <a:sym typeface="宋体" charset="-122"/>
            </a:endParaRPr>
          </a:p>
        </p:txBody>
      </p:sp>
      <p:sp>
        <p:nvSpPr>
          <p:cNvPr id="411654" name="文本框 3"/>
          <p:cNvSpPr txBox="1">
            <a:spLocks noChangeArrowheads="1"/>
          </p:cNvSpPr>
          <p:nvPr/>
        </p:nvSpPr>
        <p:spPr bwMode="auto">
          <a:xfrm>
            <a:off x="4643438" y="4516438"/>
            <a:ext cx="39608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16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膜薄，无扎压痕迹，孔径大。抗撕拉强度相对较低</a:t>
            </a:r>
            <a:endParaRPr lang="zh-CN" altLang="en-US" sz="1600">
              <a:solidFill>
                <a:schemeClr val="bg1"/>
              </a:solidFill>
              <a:latin typeface="楷体" pitchFamily="49" charset="-122"/>
              <a:ea typeface="楷体" pitchFamily="49" charset="-122"/>
              <a:sym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970" name="Object 2"/>
          <p:cNvGraphicFramePr>
            <a:graphicFrameLocks/>
          </p:cNvGraphicFramePr>
          <p:nvPr/>
        </p:nvGraphicFramePr>
        <p:xfrm>
          <a:off x="395288" y="1276350"/>
          <a:ext cx="4608512" cy="2211388"/>
        </p:xfrm>
        <a:graphic>
          <a:graphicData uri="http://schemas.openxmlformats.org/presentationml/2006/ole">
            <p:oleObj spid="_x0000_s339970" r:id="rId3" imgW="309638700" imgH="140417550" progId="AutoCAD.Drawing.17">
              <p:embed/>
            </p:oleObj>
          </a:graphicData>
        </a:graphic>
      </p:graphicFrame>
      <p:sp>
        <p:nvSpPr>
          <p:cNvPr id="339971" name="矩形 300034"/>
          <p:cNvSpPr>
            <a:spLocks noChangeArrowheads="1"/>
          </p:cNvSpPr>
          <p:nvPr/>
        </p:nvSpPr>
        <p:spPr bwMode="auto">
          <a:xfrm>
            <a:off x="3635375" y="555625"/>
            <a:ext cx="1774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2.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土体增压技术</a:t>
            </a:r>
          </a:p>
        </p:txBody>
      </p:sp>
      <p:sp>
        <p:nvSpPr>
          <p:cNvPr id="339972" name="矩形 1"/>
          <p:cNvSpPr>
            <a:spLocks noChangeArrowheads="1"/>
          </p:cNvSpPr>
          <p:nvPr/>
        </p:nvSpPr>
        <p:spPr bwMode="auto">
          <a:xfrm>
            <a:off x="539750" y="339725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39973" name="矩形 1"/>
          <p:cNvSpPr>
            <a:spLocks noChangeArrowheads="1"/>
          </p:cNvSpPr>
          <p:nvPr/>
        </p:nvSpPr>
        <p:spPr bwMode="auto">
          <a:xfrm>
            <a:off x="539750" y="4175125"/>
            <a:ext cx="8353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（</a:t>
            </a:r>
            <a:r>
              <a:rPr lang="en-US" altLang="zh-CN" sz="2000">
                <a:solidFill>
                  <a:srgbClr val="FF0000"/>
                </a:solidFill>
                <a:ea typeface="楷体" pitchFamily="49" charset="-122"/>
              </a:rPr>
              <a:t>1</a:t>
            </a: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）增加土体内部压力，加大土体内部与排水板间压力差；</a:t>
            </a:r>
          </a:p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（</a:t>
            </a:r>
            <a:r>
              <a:rPr lang="en-US" altLang="zh-CN" sz="2000">
                <a:solidFill>
                  <a:srgbClr val="FF0000"/>
                </a:solidFill>
                <a:ea typeface="楷体" pitchFamily="49" charset="-122"/>
              </a:rPr>
              <a:t>2</a:t>
            </a: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）在增压气体的作用下，土体产生微裂隙，缩短排水路径。</a:t>
            </a:r>
          </a:p>
        </p:txBody>
      </p:sp>
      <p:pic>
        <p:nvPicPr>
          <p:cNvPr id="88069" name="Picture 4" descr="DSC00042"/>
          <p:cNvPicPr>
            <a:picLocks noChangeAspect="1" noChangeArrowheads="1"/>
          </p:cNvPicPr>
          <p:nvPr/>
        </p:nvPicPr>
        <p:blipFill>
          <a:blip r:embed="rId4" cstate="print"/>
          <a:srcRect t="7820" r="624"/>
          <a:stretch>
            <a:fillRect/>
          </a:stretch>
        </p:blipFill>
        <p:spPr bwMode="auto">
          <a:xfrm>
            <a:off x="5003800" y="1419225"/>
            <a:ext cx="367188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矩形 300034"/>
          <p:cNvSpPr>
            <a:spLocks noChangeArrowheads="1"/>
          </p:cNvSpPr>
          <p:nvPr/>
        </p:nvSpPr>
        <p:spPr bwMode="auto">
          <a:xfrm>
            <a:off x="3779838" y="484188"/>
            <a:ext cx="17748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2.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土体增压技术</a:t>
            </a:r>
          </a:p>
        </p:txBody>
      </p:sp>
      <p:sp>
        <p:nvSpPr>
          <p:cNvPr id="413698" name="矩形 1"/>
          <p:cNvSpPr>
            <a:spLocks noChangeArrowheads="1"/>
          </p:cNvSpPr>
          <p:nvPr/>
        </p:nvSpPr>
        <p:spPr bwMode="auto">
          <a:xfrm>
            <a:off x="539750" y="339725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71684" name="Picture 4" descr="IMAG0245"/>
          <p:cNvPicPr>
            <a:picLocks noChangeAspect="1" noChangeArrowheads="1"/>
          </p:cNvPicPr>
          <p:nvPr/>
        </p:nvPicPr>
        <p:blipFill>
          <a:blip r:embed="rId2" cstate="print"/>
          <a:srcRect t="41270"/>
          <a:stretch>
            <a:fillRect/>
          </a:stretch>
        </p:blipFill>
        <p:spPr bwMode="auto">
          <a:xfrm>
            <a:off x="755650" y="1274763"/>
            <a:ext cx="32400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290638"/>
            <a:ext cx="42481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1" name="矩形 1"/>
          <p:cNvSpPr>
            <a:spLocks noChangeArrowheads="1"/>
          </p:cNvSpPr>
          <p:nvPr/>
        </p:nvSpPr>
        <p:spPr bwMode="auto">
          <a:xfrm>
            <a:off x="2916238" y="4587875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图中红色为增压管网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42925" y="747713"/>
            <a:ext cx="2921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  <a:defRPr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3.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无缝连接技术</a:t>
            </a: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  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sym typeface="宋体" charset="-122"/>
              </a:rPr>
              <a:t>手型接头</a:t>
            </a:r>
            <a:endParaRPr lang="zh-CN" altLang="en-US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14722" name="矩形 1"/>
          <p:cNvSpPr>
            <a:spLocks noChangeArrowheads="1"/>
          </p:cNvSpPr>
          <p:nvPr/>
        </p:nvSpPr>
        <p:spPr bwMode="auto">
          <a:xfrm>
            <a:off x="611188" y="19526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14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276350"/>
            <a:ext cx="3598862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0" name="Picture 2"/>
          <p:cNvPicPr>
            <a:picLocks noChangeAspect="1" noChangeArrowheads="1"/>
          </p:cNvPicPr>
          <p:nvPr/>
        </p:nvPicPr>
        <p:blipFill>
          <a:blip r:embed="rId3" cstate="print"/>
          <a:srcRect b="8025"/>
          <a:stretch>
            <a:fillRect/>
          </a:stretch>
        </p:blipFill>
        <p:spPr bwMode="auto">
          <a:xfrm>
            <a:off x="5003800" y="842963"/>
            <a:ext cx="26701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5" name="矩形 1"/>
          <p:cNvSpPr>
            <a:spLocks noChangeArrowheads="1"/>
          </p:cNvSpPr>
          <p:nvPr/>
        </p:nvSpPr>
        <p:spPr bwMode="auto">
          <a:xfrm>
            <a:off x="539750" y="4367213"/>
            <a:ext cx="8353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1600">
                <a:solidFill>
                  <a:srgbClr val="FF0000"/>
                </a:solidFill>
                <a:ea typeface="楷体" pitchFamily="49" charset="-122"/>
              </a:rPr>
              <a:t>（</a:t>
            </a:r>
            <a:r>
              <a:rPr lang="en-US" altLang="zh-CN" sz="1600">
                <a:solidFill>
                  <a:srgbClr val="FF0000"/>
                </a:solidFill>
                <a:ea typeface="楷体" pitchFamily="49" charset="-122"/>
              </a:rPr>
              <a:t>1</a:t>
            </a:r>
            <a:r>
              <a:rPr lang="zh-CN" altLang="en-US" sz="1600">
                <a:solidFill>
                  <a:srgbClr val="FF0000"/>
                </a:solidFill>
                <a:ea typeface="楷体" pitchFamily="49" charset="-122"/>
              </a:rPr>
              <a:t>）塑料排水板与真空管直连，无缝连接，缩短真空传递路径，减少真空度沿程损失；</a:t>
            </a:r>
          </a:p>
          <a:p>
            <a:pPr>
              <a:buFont typeface="Arial" charset="0"/>
              <a:buNone/>
            </a:pPr>
            <a:r>
              <a:rPr lang="zh-CN" altLang="en-US" sz="1600">
                <a:solidFill>
                  <a:srgbClr val="FF0000"/>
                </a:solidFill>
                <a:ea typeface="楷体" pitchFamily="49" charset="-122"/>
              </a:rPr>
              <a:t>（</a:t>
            </a:r>
            <a:r>
              <a:rPr lang="en-US" altLang="zh-CN" sz="1600">
                <a:solidFill>
                  <a:srgbClr val="FF0000"/>
                </a:solidFill>
                <a:ea typeface="楷体" pitchFamily="49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ea typeface="楷体" pitchFamily="49" charset="-122"/>
              </a:rPr>
              <a:t>）采用钢丝软管代替真空滤管，避免了传统真空滤管在无砂垫层易抽瘪的不足。</a:t>
            </a:r>
          </a:p>
        </p:txBody>
      </p:sp>
      <p:sp>
        <p:nvSpPr>
          <p:cNvPr id="414726" name="矩形 1"/>
          <p:cNvSpPr>
            <a:spLocks noChangeArrowheads="1"/>
          </p:cNvSpPr>
          <p:nvPr/>
        </p:nvSpPr>
        <p:spPr bwMode="auto">
          <a:xfrm>
            <a:off x="3132138" y="3508375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手型接头</a:t>
            </a:r>
          </a:p>
        </p:txBody>
      </p:sp>
      <p:sp>
        <p:nvSpPr>
          <p:cNvPr id="414727" name="矩形 1"/>
          <p:cNvSpPr>
            <a:spLocks noChangeArrowheads="1"/>
          </p:cNvSpPr>
          <p:nvPr/>
        </p:nvSpPr>
        <p:spPr bwMode="auto">
          <a:xfrm>
            <a:off x="6551613" y="3724275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钢丝软管</a:t>
            </a:r>
          </a:p>
        </p:txBody>
      </p:sp>
      <p:sp>
        <p:nvSpPr>
          <p:cNvPr id="414728" name="矩形 1"/>
          <p:cNvSpPr>
            <a:spLocks noChangeArrowheads="1"/>
          </p:cNvSpPr>
          <p:nvPr/>
        </p:nvSpPr>
        <p:spPr bwMode="auto">
          <a:xfrm>
            <a:off x="6732588" y="1995488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塑料排水板</a:t>
            </a:r>
          </a:p>
        </p:txBody>
      </p:sp>
      <p:sp>
        <p:nvSpPr>
          <p:cNvPr id="414729" name="矩形 1"/>
          <p:cNvSpPr>
            <a:spLocks noChangeArrowheads="1"/>
          </p:cNvSpPr>
          <p:nvPr/>
        </p:nvSpPr>
        <p:spPr bwMode="auto">
          <a:xfrm>
            <a:off x="5651500" y="1779588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手型接头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42925" y="747713"/>
            <a:ext cx="2921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  <a:defRPr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3.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无缝连接技术</a:t>
            </a: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  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sym typeface="宋体" charset="-122"/>
              </a:rPr>
              <a:t>手型接头</a:t>
            </a:r>
            <a:endParaRPr lang="zh-CN" altLang="en-US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15746" name="矩形 1"/>
          <p:cNvSpPr>
            <a:spLocks noChangeArrowheads="1"/>
          </p:cNvSpPr>
          <p:nvPr/>
        </p:nvSpPr>
        <p:spPr bwMode="auto">
          <a:xfrm>
            <a:off x="611188" y="19526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2" cstate="print"/>
          <a:srcRect l="5821"/>
          <a:stretch>
            <a:fillRect/>
          </a:stretch>
        </p:blipFill>
        <p:spPr bwMode="auto">
          <a:xfrm>
            <a:off x="468313" y="1681163"/>
            <a:ext cx="4248150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9" descr="3"/>
          <p:cNvPicPr>
            <a:picLocks noChangeAspect="1" noChangeArrowheads="1"/>
          </p:cNvPicPr>
          <p:nvPr/>
        </p:nvPicPr>
        <p:blipFill>
          <a:blip r:embed="rId3" cstate="print"/>
          <a:srcRect t="28824" r="1126" b="-491"/>
          <a:stretch>
            <a:fillRect/>
          </a:stretch>
        </p:blipFill>
        <p:spPr bwMode="auto">
          <a:xfrm>
            <a:off x="5146675" y="1635125"/>
            <a:ext cx="352901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49" name="矩形 1"/>
          <p:cNvSpPr>
            <a:spLocks noChangeArrowheads="1"/>
          </p:cNvSpPr>
          <p:nvPr/>
        </p:nvSpPr>
        <p:spPr bwMode="auto">
          <a:xfrm>
            <a:off x="3708400" y="4443413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无缝连接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42925" y="747713"/>
            <a:ext cx="2921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  <a:defRPr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3.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无缝连接技术</a:t>
            </a: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  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  <a:sym typeface="宋体" charset="-122"/>
              </a:rPr>
              <a:t>手型接头</a:t>
            </a:r>
            <a:endParaRPr lang="zh-CN" altLang="en-US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16770" name="矩形 1"/>
          <p:cNvSpPr>
            <a:spLocks noChangeArrowheads="1"/>
          </p:cNvSpPr>
          <p:nvPr/>
        </p:nvSpPr>
        <p:spPr bwMode="auto">
          <a:xfrm>
            <a:off x="611188" y="195263"/>
            <a:ext cx="7851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16771" name="图片 5" descr="1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419225"/>
            <a:ext cx="345598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2" name="图片 2" descr="2.1.png"/>
          <p:cNvPicPr>
            <a:picLocks noChangeAspect="1" noChangeArrowheads="1"/>
          </p:cNvPicPr>
          <p:nvPr/>
        </p:nvPicPr>
        <p:blipFill>
          <a:blip r:embed="rId3" cstate="print"/>
          <a:srcRect t="1668"/>
          <a:stretch>
            <a:fillRect/>
          </a:stretch>
        </p:blipFill>
        <p:spPr bwMode="auto">
          <a:xfrm>
            <a:off x="4859338" y="1419225"/>
            <a:ext cx="2987675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6773" name="矩形 1"/>
          <p:cNvSpPr>
            <a:spLocks noChangeArrowheads="1"/>
          </p:cNvSpPr>
          <p:nvPr/>
        </p:nvSpPr>
        <p:spPr bwMode="auto">
          <a:xfrm>
            <a:off x="3203575" y="4587875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无缝连接示意图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文本框 1"/>
          <p:cNvSpPr txBox="1">
            <a:spLocks noChangeArrowheads="1"/>
          </p:cNvSpPr>
          <p:nvPr/>
        </p:nvSpPr>
        <p:spPr bwMode="auto">
          <a:xfrm>
            <a:off x="827088" y="747713"/>
            <a:ext cx="17748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4.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水气分离技术</a:t>
            </a:r>
          </a:p>
        </p:txBody>
      </p:sp>
      <p:sp>
        <p:nvSpPr>
          <p:cNvPr id="417794" name="矩形 1"/>
          <p:cNvSpPr>
            <a:spLocks noChangeArrowheads="1"/>
          </p:cNvSpPr>
          <p:nvPr/>
        </p:nvSpPr>
        <p:spPr bwMode="auto">
          <a:xfrm>
            <a:off x="585788" y="0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17795" name="Picture 6" descr="示意图1"/>
          <p:cNvPicPr>
            <a:picLocks noChangeAspect="1" noChangeArrowheads="1"/>
          </p:cNvPicPr>
          <p:nvPr/>
        </p:nvPicPr>
        <p:blipFill>
          <a:blip r:embed="rId2" cstate="print"/>
          <a:srcRect l="7948" t="21054" r="7480" b="4518"/>
          <a:stretch>
            <a:fillRect/>
          </a:stretch>
        </p:blipFill>
        <p:spPr bwMode="auto">
          <a:xfrm>
            <a:off x="900113" y="1347788"/>
            <a:ext cx="3455987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7" descr="示意图2"/>
          <p:cNvPicPr>
            <a:picLocks noChangeAspect="1" noChangeArrowheads="1"/>
          </p:cNvPicPr>
          <p:nvPr/>
        </p:nvPicPr>
        <p:blipFill>
          <a:blip r:embed="rId3" cstate="print"/>
          <a:srcRect l="7948" t="24010" r="15511" b="6290"/>
          <a:stretch>
            <a:fillRect/>
          </a:stretch>
        </p:blipFill>
        <p:spPr bwMode="auto">
          <a:xfrm>
            <a:off x="4859338" y="1347788"/>
            <a:ext cx="3313112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7" name="矩形 1"/>
          <p:cNvSpPr>
            <a:spLocks noChangeArrowheads="1"/>
          </p:cNvSpPr>
          <p:nvPr/>
        </p:nvSpPr>
        <p:spPr bwMode="auto">
          <a:xfrm>
            <a:off x="539750" y="4011613"/>
            <a:ext cx="8353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16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真空传递路径：水环式真空泵产生真空</a:t>
            </a:r>
            <a:r>
              <a:rPr lang="zh-CN" altLang="en-US" sz="160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Arial" charset="0"/>
              </a:rPr>
              <a:t>→真空传递至不倒翁集水井</a:t>
            </a:r>
            <a:r>
              <a:rPr lang="zh-CN" altLang="en-US" sz="16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→集水井传递至真空主管→ 真空主管传递至真空支管→ 主管传递至排水板和膜下→ 传递至土体；</a:t>
            </a:r>
          </a:p>
          <a:p>
            <a:pPr>
              <a:buFont typeface="Arial" charset="0"/>
              <a:buNone/>
            </a:pPr>
            <a:r>
              <a:rPr lang="zh-CN" altLang="en-US" sz="16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集水井内积水由浮球式水泵自动排出，气体由水环式真空泵排出，实现水气分离。</a:t>
            </a:r>
          </a:p>
        </p:txBody>
      </p:sp>
      <p:sp>
        <p:nvSpPr>
          <p:cNvPr id="417798" name="矩形 1"/>
          <p:cNvSpPr>
            <a:spLocks noChangeArrowheads="1"/>
          </p:cNvSpPr>
          <p:nvPr/>
        </p:nvSpPr>
        <p:spPr bwMode="auto">
          <a:xfrm>
            <a:off x="2268538" y="3076575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水气分离原理图</a:t>
            </a:r>
          </a:p>
        </p:txBody>
      </p:sp>
      <p:sp>
        <p:nvSpPr>
          <p:cNvPr id="417799" name="矩形 1"/>
          <p:cNvSpPr>
            <a:spLocks noChangeArrowheads="1"/>
          </p:cNvSpPr>
          <p:nvPr/>
        </p:nvSpPr>
        <p:spPr bwMode="auto">
          <a:xfrm>
            <a:off x="7164388" y="3219450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集水井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7" name="Picture 2" descr="C:\Users\gin\Desktop\IMG_0019.JPG"/>
          <p:cNvPicPr>
            <a:picLocks noChangeAspect="1" noChangeArrowheads="1"/>
          </p:cNvPicPr>
          <p:nvPr/>
        </p:nvPicPr>
        <p:blipFill>
          <a:blip r:embed="rId2" cstate="print"/>
          <a:srcRect b="13222"/>
          <a:stretch>
            <a:fillRect/>
          </a:stretch>
        </p:blipFill>
        <p:spPr bwMode="auto">
          <a:xfrm>
            <a:off x="539750" y="1058863"/>
            <a:ext cx="38163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8" name="Picture 3" descr="C:\Users\gin\Desktop\IMG_0043.JPG"/>
          <p:cNvPicPr>
            <a:picLocks noChangeAspect="1" noChangeArrowheads="1"/>
          </p:cNvPicPr>
          <p:nvPr/>
        </p:nvPicPr>
        <p:blipFill>
          <a:blip r:embed="rId3" cstate="print"/>
          <a:srcRect b="13617"/>
          <a:stretch>
            <a:fillRect/>
          </a:stretch>
        </p:blipFill>
        <p:spPr bwMode="auto">
          <a:xfrm>
            <a:off x="4859338" y="1058863"/>
            <a:ext cx="35274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819" name="矩形 1"/>
          <p:cNvSpPr>
            <a:spLocks noChangeArrowheads="1"/>
          </p:cNvSpPr>
          <p:nvPr/>
        </p:nvSpPr>
        <p:spPr bwMode="auto">
          <a:xfrm>
            <a:off x="611188" y="0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8820" name="文本框 1"/>
          <p:cNvSpPr txBox="1">
            <a:spLocks noChangeArrowheads="1"/>
          </p:cNvSpPr>
          <p:nvPr/>
        </p:nvSpPr>
        <p:spPr bwMode="auto">
          <a:xfrm>
            <a:off x="755650" y="555625"/>
            <a:ext cx="1774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4.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水气分离技术</a:t>
            </a:r>
          </a:p>
        </p:txBody>
      </p:sp>
      <p:sp>
        <p:nvSpPr>
          <p:cNvPr id="418821" name="矩形 1"/>
          <p:cNvSpPr>
            <a:spLocks noChangeArrowheads="1"/>
          </p:cNvSpPr>
          <p:nvPr/>
        </p:nvSpPr>
        <p:spPr bwMode="auto">
          <a:xfrm>
            <a:off x="1692275" y="4516438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集水井埋设</a:t>
            </a:r>
          </a:p>
        </p:txBody>
      </p:sp>
      <p:sp>
        <p:nvSpPr>
          <p:cNvPr id="418822" name="矩形 1"/>
          <p:cNvSpPr>
            <a:spLocks noChangeArrowheads="1"/>
          </p:cNvSpPr>
          <p:nvPr/>
        </p:nvSpPr>
        <p:spPr bwMode="auto">
          <a:xfrm>
            <a:off x="5651500" y="4516438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>
                <a:solidFill>
                  <a:srgbClr val="FF0000"/>
                </a:solidFill>
                <a:ea typeface="楷体" pitchFamily="49" charset="-122"/>
              </a:rPr>
              <a:t>抽排水施工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矩形 1"/>
          <p:cNvSpPr>
            <a:spLocks noChangeArrowheads="1"/>
          </p:cNvSpPr>
          <p:nvPr/>
        </p:nvSpPr>
        <p:spPr bwMode="auto">
          <a:xfrm>
            <a:off x="611188" y="0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9842" name="文本框 1"/>
          <p:cNvSpPr txBox="1">
            <a:spLocks noChangeArrowheads="1"/>
          </p:cNvSpPr>
          <p:nvPr/>
        </p:nvSpPr>
        <p:spPr bwMode="auto">
          <a:xfrm>
            <a:off x="755650" y="555625"/>
            <a:ext cx="1774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en-US" altLang="zh-CN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4.</a:t>
            </a:r>
            <a:r>
              <a:rPr lang="zh-CN" altLang="en-US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宋体" charset="-122"/>
              </a:rPr>
              <a:t>水气分离技术</a:t>
            </a:r>
          </a:p>
        </p:txBody>
      </p:sp>
      <p:pic>
        <p:nvPicPr>
          <p:cNvPr id="419843" name="Picture 3"/>
          <p:cNvPicPr>
            <a:picLocks noChangeAspect="1" noChangeArrowheads="1"/>
          </p:cNvPicPr>
          <p:nvPr/>
        </p:nvPicPr>
        <p:blipFill>
          <a:blip r:embed="rId2" cstate="print"/>
          <a:srcRect l="17197" r="18372"/>
          <a:stretch>
            <a:fillRect/>
          </a:stretch>
        </p:blipFill>
        <p:spPr bwMode="auto">
          <a:xfrm>
            <a:off x="5182149" y="2787774"/>
            <a:ext cx="3133499" cy="205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5" name="矩形 1"/>
          <p:cNvSpPr>
            <a:spLocks noChangeArrowheads="1"/>
          </p:cNvSpPr>
          <p:nvPr/>
        </p:nvSpPr>
        <p:spPr bwMode="auto">
          <a:xfrm>
            <a:off x="971600" y="4659982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 dirty="0">
                <a:solidFill>
                  <a:srgbClr val="FF0000"/>
                </a:solidFill>
                <a:ea typeface="楷体" pitchFamily="49" charset="-122"/>
              </a:rPr>
              <a:t>水环式真空泵机组</a:t>
            </a:r>
          </a:p>
        </p:txBody>
      </p:sp>
      <p:sp>
        <p:nvSpPr>
          <p:cNvPr id="419846" name="矩形 1"/>
          <p:cNvSpPr>
            <a:spLocks noChangeArrowheads="1"/>
          </p:cNvSpPr>
          <p:nvPr/>
        </p:nvSpPr>
        <p:spPr bwMode="auto">
          <a:xfrm>
            <a:off x="5580112" y="555526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000" dirty="0">
                <a:solidFill>
                  <a:srgbClr val="FF0000"/>
                </a:solidFill>
                <a:ea typeface="楷体" pitchFamily="49" charset="-122"/>
              </a:rPr>
              <a:t>抽真空主管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032" y="915566"/>
            <a:ext cx="2018696" cy="358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915566"/>
            <a:ext cx="2016224" cy="358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915566"/>
            <a:ext cx="307234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组合 27"/>
          <p:cNvGrpSpPr>
            <a:grpSpLocks/>
          </p:cNvGrpSpPr>
          <p:nvPr/>
        </p:nvGrpSpPr>
        <p:grpSpPr bwMode="auto">
          <a:xfrm>
            <a:off x="3203575" y="2066925"/>
            <a:ext cx="2598738" cy="647700"/>
            <a:chOff x="4062805" y="843558"/>
            <a:chExt cx="2597427" cy="648072"/>
          </a:xfrm>
        </p:grpSpPr>
        <p:sp>
          <p:nvSpPr>
            <p:cNvPr id="17410" name="TextBox 9"/>
            <p:cNvSpPr txBox="1">
              <a:spLocks noChangeArrowheads="1"/>
            </p:cNvSpPr>
            <p:nvPr/>
          </p:nvSpPr>
          <p:spPr bwMode="auto">
            <a:xfrm>
              <a:off x="4859328" y="978573"/>
              <a:ext cx="1800904" cy="366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常规真空预压</a:t>
              </a:r>
            </a:p>
          </p:txBody>
        </p:sp>
        <p:grpSp>
          <p:nvGrpSpPr>
            <p:cNvPr id="17411" name="组合 26"/>
            <p:cNvGrpSpPr>
              <a:grpSpLocks/>
            </p:cNvGrpSpPr>
            <p:nvPr/>
          </p:nvGrpSpPr>
          <p:grpSpPr bwMode="auto">
            <a:xfrm>
              <a:off x="4062805" y="843558"/>
              <a:ext cx="648072" cy="648072"/>
              <a:chOff x="4062805" y="843558"/>
              <a:chExt cx="648072" cy="648072"/>
            </a:xfrm>
          </p:grpSpPr>
          <p:sp>
            <p:nvSpPr>
              <p:cNvPr id="9" name="流程图: 联系 8"/>
              <p:cNvSpPr/>
              <p:nvPr/>
            </p:nvSpPr>
            <p:spPr>
              <a:xfrm>
                <a:off x="4062805" y="843558"/>
                <a:ext cx="648072" cy="64807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17415" name="图片 10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42510" y="1011456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矩形 1"/>
          <p:cNvSpPr>
            <a:spLocks noChangeArrowheads="1"/>
          </p:cNvSpPr>
          <p:nvPr/>
        </p:nvSpPr>
        <p:spPr bwMode="auto">
          <a:xfrm>
            <a:off x="611188" y="0"/>
            <a:ext cx="7851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增压式真空预压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20866" name="图片 6" descr="常规和新型直排式真空预压对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3" y="915988"/>
            <a:ext cx="9018587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889" name="组合 21"/>
          <p:cNvGrpSpPr>
            <a:grpSpLocks/>
          </p:cNvGrpSpPr>
          <p:nvPr/>
        </p:nvGrpSpPr>
        <p:grpSpPr bwMode="auto">
          <a:xfrm>
            <a:off x="3557588" y="2284413"/>
            <a:ext cx="2022475" cy="647700"/>
            <a:chOff x="7375172" y="3330231"/>
            <a:chExt cx="2021363" cy="648000"/>
          </a:xfrm>
        </p:grpSpPr>
        <p:sp>
          <p:nvSpPr>
            <p:cNvPr id="421890" name="TextBox 22"/>
            <p:cNvSpPr txBox="1">
              <a:spLocks noChangeArrowheads="1"/>
            </p:cNvSpPr>
            <p:nvPr/>
          </p:nvSpPr>
          <p:spPr bwMode="auto">
            <a:xfrm>
              <a:off x="8172399" y="3474247"/>
              <a:ext cx="12241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工程应用</a:t>
              </a:r>
            </a:p>
          </p:txBody>
        </p:sp>
        <p:grpSp>
          <p:nvGrpSpPr>
            <p:cNvPr id="421891" name="组合 23"/>
            <p:cNvGrpSpPr>
              <a:grpSpLocks/>
            </p:cNvGrpSpPr>
            <p:nvPr/>
          </p:nvGrpSpPr>
          <p:grpSpPr bwMode="auto">
            <a:xfrm>
              <a:off x="7375172" y="3330231"/>
              <a:ext cx="648000" cy="648000"/>
              <a:chOff x="7375172" y="3330231"/>
              <a:chExt cx="648000" cy="648000"/>
            </a:xfrm>
          </p:grpSpPr>
          <p:sp>
            <p:nvSpPr>
              <p:cNvPr id="25" name="流程图: 联系 24"/>
              <p:cNvSpPr/>
              <p:nvPr/>
            </p:nvSpPr>
            <p:spPr>
              <a:xfrm>
                <a:off x="7375172" y="3330231"/>
                <a:ext cx="648000" cy="648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421895" name="图片 25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11752" y="3542671"/>
                <a:ext cx="3810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3" name="Picture 4" descr="PIC_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11213"/>
            <a:ext cx="35988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914" name="Rectangle 3"/>
          <p:cNvSpPr>
            <a:spLocks noChangeArrowheads="1"/>
          </p:cNvSpPr>
          <p:nvPr/>
        </p:nvSpPr>
        <p:spPr bwMode="auto">
          <a:xfrm>
            <a:off x="534988" y="195263"/>
            <a:ext cx="47609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天津临港工业区  吹填淤泥处理</a:t>
            </a:r>
          </a:p>
        </p:txBody>
      </p:sp>
      <p:sp>
        <p:nvSpPr>
          <p:cNvPr id="422915" name="矩形 1"/>
          <p:cNvSpPr>
            <a:spLocks noChangeArrowheads="1"/>
          </p:cNvSpPr>
          <p:nvPr/>
        </p:nvSpPr>
        <p:spPr bwMode="auto">
          <a:xfrm>
            <a:off x="1908175" y="2355850"/>
            <a:ext cx="1997075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处理前</a:t>
            </a:r>
          </a:p>
        </p:txBody>
      </p:sp>
      <p:pic>
        <p:nvPicPr>
          <p:cNvPr id="422916" name="Picture 9" descr="PHOT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909638"/>
            <a:ext cx="360045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917" name="矩形 1"/>
          <p:cNvSpPr>
            <a:spLocks noChangeArrowheads="1"/>
          </p:cNvSpPr>
          <p:nvPr/>
        </p:nvSpPr>
        <p:spPr bwMode="auto">
          <a:xfrm>
            <a:off x="5670550" y="4332288"/>
            <a:ext cx="2789238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人工插打防淤堵排水板</a:t>
            </a:r>
          </a:p>
        </p:txBody>
      </p:sp>
      <p:sp>
        <p:nvSpPr>
          <p:cNvPr id="422918" name="矩形 1"/>
          <p:cNvSpPr>
            <a:spLocks noChangeArrowheads="1"/>
          </p:cNvSpPr>
          <p:nvPr/>
        </p:nvSpPr>
        <p:spPr bwMode="auto">
          <a:xfrm>
            <a:off x="900113" y="4659313"/>
            <a:ext cx="3240087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浅层处理后挖机可以在上面行走</a:t>
            </a:r>
          </a:p>
        </p:txBody>
      </p:sp>
      <p:pic>
        <p:nvPicPr>
          <p:cNvPr id="422919" name="Picture 5" descr="暴风截屏201106141049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716213"/>
            <a:ext cx="359886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4" descr="DSC00318"/>
          <p:cNvPicPr>
            <a:picLocks noChangeAspect="1" noChangeArrowheads="1"/>
          </p:cNvPicPr>
          <p:nvPr/>
        </p:nvPicPr>
        <p:blipFill>
          <a:blip r:embed="rId2" cstate="print"/>
          <a:srcRect l="5785" r="11569"/>
          <a:stretch>
            <a:fillRect/>
          </a:stretch>
        </p:blipFill>
        <p:spPr bwMode="auto">
          <a:xfrm>
            <a:off x="468313" y="771525"/>
            <a:ext cx="410527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38" name="Rectangle 3"/>
          <p:cNvSpPr>
            <a:spLocks noChangeArrowheads="1"/>
          </p:cNvSpPr>
          <p:nvPr/>
        </p:nvSpPr>
        <p:spPr bwMode="auto">
          <a:xfrm>
            <a:off x="534988" y="195263"/>
            <a:ext cx="47609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天津临港工业区  吹填淤泥处理</a:t>
            </a:r>
          </a:p>
        </p:txBody>
      </p:sp>
      <p:pic>
        <p:nvPicPr>
          <p:cNvPr id="23557" name="Picture 4" descr="DSC00532"/>
          <p:cNvPicPr>
            <a:picLocks noChangeAspect="1" noChangeArrowheads="1"/>
          </p:cNvPicPr>
          <p:nvPr/>
        </p:nvPicPr>
        <p:blipFill>
          <a:blip r:embed="rId3" cstate="print"/>
          <a:srcRect l="11771"/>
          <a:stretch>
            <a:fillRect/>
          </a:stretch>
        </p:blipFill>
        <p:spPr bwMode="auto">
          <a:xfrm>
            <a:off x="4716463" y="2771775"/>
            <a:ext cx="431958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0" name="矩形 1"/>
          <p:cNvSpPr>
            <a:spLocks noChangeArrowheads="1"/>
          </p:cNvSpPr>
          <p:nvPr/>
        </p:nvSpPr>
        <p:spPr bwMode="auto">
          <a:xfrm>
            <a:off x="755650" y="3292475"/>
            <a:ext cx="316865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浅层处理后插打深层处理排水板</a:t>
            </a:r>
            <a:endParaRPr lang="zh-CN" altLang="en-US" sz="16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23941" name="矩形 1"/>
          <p:cNvSpPr>
            <a:spLocks noChangeArrowheads="1"/>
          </p:cNvSpPr>
          <p:nvPr/>
        </p:nvSpPr>
        <p:spPr bwMode="auto">
          <a:xfrm>
            <a:off x="5580063" y="2211388"/>
            <a:ext cx="259080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深层处理真空、增压管网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3" descr="IMAG014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915988"/>
            <a:ext cx="3598862" cy="1600200"/>
          </a:xfrm>
        </p:spPr>
      </p:pic>
      <p:pic>
        <p:nvPicPr>
          <p:cNvPr id="424963" name="Picture 4" descr="IMAG01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419225"/>
            <a:ext cx="35988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692275" y="2571750"/>
            <a:ext cx="2303463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抽真空施工</a:t>
            </a:r>
          </a:p>
        </p:txBody>
      </p:sp>
      <p:sp>
        <p:nvSpPr>
          <p:cNvPr id="424964" name="矩形 1"/>
          <p:cNvSpPr>
            <a:spLocks noChangeArrowheads="1"/>
          </p:cNvSpPr>
          <p:nvPr/>
        </p:nvSpPr>
        <p:spPr bwMode="auto">
          <a:xfrm>
            <a:off x="5508625" y="3148013"/>
            <a:ext cx="2303463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处理后钻孔检测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148263" y="1995488"/>
            <a:ext cx="24701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noProof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深层处理后</a:t>
            </a:r>
            <a:r>
              <a:rPr lang="zh-CN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累计</a:t>
            </a:r>
            <a:r>
              <a:rPr lang="zh-CN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沉降</a:t>
            </a:r>
            <a:r>
              <a:rPr lang="en-US" altLang="zh-CN" noProof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3m</a:t>
            </a:r>
            <a:endParaRPr lang="en-US" altLang="en-US" noProof="1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24966" name="Rectangle 3"/>
          <p:cNvSpPr>
            <a:spLocks noChangeArrowheads="1"/>
          </p:cNvSpPr>
          <p:nvPr/>
        </p:nvSpPr>
        <p:spPr bwMode="auto">
          <a:xfrm>
            <a:off x="534988" y="195263"/>
            <a:ext cx="47609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天津临港工业区  吹填淤泥处理</a:t>
            </a:r>
          </a:p>
        </p:txBody>
      </p:sp>
      <p:pic>
        <p:nvPicPr>
          <p:cNvPr id="424971" name="Picture 3" descr="DSC013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932113"/>
            <a:ext cx="3598862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968" name="矩形 1"/>
          <p:cNvSpPr>
            <a:spLocks noChangeArrowheads="1"/>
          </p:cNvSpPr>
          <p:nvPr/>
        </p:nvSpPr>
        <p:spPr bwMode="auto">
          <a:xfrm>
            <a:off x="4427538" y="4227513"/>
            <a:ext cx="2303462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处理后开挖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2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2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4" descr="DSC002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81038"/>
            <a:ext cx="39592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 descr="DSC002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681038"/>
            <a:ext cx="38877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DSC002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733675"/>
            <a:ext cx="39592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DSC002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2733675"/>
            <a:ext cx="3919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下箭头 11"/>
          <p:cNvSpPr>
            <a:spLocks noChangeArrowheads="1"/>
          </p:cNvSpPr>
          <p:nvPr/>
        </p:nvSpPr>
        <p:spPr bwMode="auto">
          <a:xfrm>
            <a:off x="7885113" y="1274763"/>
            <a:ext cx="287337" cy="485775"/>
          </a:xfrm>
          <a:prstGeom prst="downArrow">
            <a:avLst>
              <a:gd name="adj1" fmla="val 50000"/>
              <a:gd name="adj2" fmla="val 37460"/>
            </a:avLst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20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778" name="矩形 12"/>
          <p:cNvSpPr>
            <a:spLocks noChangeArrowheads="1"/>
          </p:cNvSpPr>
          <p:nvPr/>
        </p:nvSpPr>
        <p:spPr bwMode="auto">
          <a:xfrm>
            <a:off x="5940425" y="681038"/>
            <a:ext cx="3203575" cy="4810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1" charset="-122"/>
                <a:ea typeface="楷体_GB2312" pitchFamily="1" charset="-122"/>
              </a:rPr>
              <a:t>增压区防淤堵排水板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1" charset="-122"/>
                <a:ea typeface="楷体_GB2312" pitchFamily="1" charset="-122"/>
              </a:rPr>
              <a:t>开挖效果（含水量低</a:t>
            </a:r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1" charset="-122"/>
                <a:ea typeface="楷体_GB2312" pitchFamily="1" charset="-122"/>
              </a:rPr>
              <a:t>41.6%</a:t>
            </a: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1" charset="-122"/>
                <a:ea typeface="楷体_GB2312" pitchFamily="1" charset="-122"/>
              </a:rPr>
              <a:t>）</a:t>
            </a:r>
          </a:p>
        </p:txBody>
      </p:sp>
      <p:sp>
        <p:nvSpPr>
          <p:cNvPr id="32779" name="下箭头 13"/>
          <p:cNvSpPr>
            <a:spLocks noChangeArrowheads="1"/>
          </p:cNvSpPr>
          <p:nvPr/>
        </p:nvSpPr>
        <p:spPr bwMode="auto">
          <a:xfrm rot="10125914">
            <a:off x="6145213" y="3668713"/>
            <a:ext cx="287337" cy="485775"/>
          </a:xfrm>
          <a:prstGeom prst="downArrow">
            <a:avLst>
              <a:gd name="adj1" fmla="val 50000"/>
              <a:gd name="adj2" fmla="val 37460"/>
            </a:avLst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20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780" name="TextBox 14"/>
          <p:cNvSpPr txBox="1">
            <a:spLocks noChangeArrowheads="1"/>
          </p:cNvSpPr>
          <p:nvPr/>
        </p:nvSpPr>
        <p:spPr bwMode="auto">
          <a:xfrm>
            <a:off x="5040313" y="4408488"/>
            <a:ext cx="4103687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1" charset="-122"/>
                <a:ea typeface="楷体_GB2312" pitchFamily="1" charset="-122"/>
              </a:rPr>
              <a:t>传统排水板 开挖效果（含水量高</a:t>
            </a:r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1" charset="-122"/>
                <a:ea typeface="楷体_GB2312" pitchFamily="1" charset="-122"/>
              </a:rPr>
              <a:t>56.9%</a:t>
            </a: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1" charset="-122"/>
                <a:ea typeface="楷体_GB2312" pitchFamily="1" charset="-122"/>
              </a:rPr>
              <a:t>）</a:t>
            </a:r>
          </a:p>
        </p:txBody>
      </p:sp>
      <p:sp>
        <p:nvSpPr>
          <p:cNvPr id="425993" name="Rectangle 3"/>
          <p:cNvSpPr>
            <a:spLocks noChangeArrowheads="1"/>
          </p:cNvSpPr>
          <p:nvPr/>
        </p:nvSpPr>
        <p:spPr bwMode="auto">
          <a:xfrm>
            <a:off x="534988" y="195263"/>
            <a:ext cx="47609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天津临港工业区  吹填淤泥处理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 animBg="1"/>
      <p:bldP spid="32778" grpId="0"/>
      <p:bldP spid="32779" grpId="0" animBg="1"/>
      <p:bldP spid="327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0538"/>
            <a:ext cx="8229600" cy="857250"/>
          </a:xfrm>
        </p:spPr>
        <p:txBody>
          <a:bodyPr/>
          <a:lstStyle/>
          <a:p>
            <a:pPr eaLnBrk="1" hangingPunct="1"/>
            <a:r>
              <a:rPr lang="zh-CN" altLang="en-US" sz="2000" smtClean="0">
                <a:solidFill>
                  <a:schemeClr val="bg1"/>
                </a:solidFill>
              </a:rPr>
              <a:t>板外</a:t>
            </a:r>
            <a:r>
              <a:rPr lang="en-US" altLang="zh-CN" sz="2000" smtClean="0">
                <a:solidFill>
                  <a:schemeClr val="bg1"/>
                </a:solidFill>
              </a:rPr>
              <a:t>0.5—1.0cm</a:t>
            </a:r>
            <a:r>
              <a:rPr lang="zh-CN" altLang="en-US" sz="2000" smtClean="0">
                <a:solidFill>
                  <a:schemeClr val="bg1"/>
                </a:solidFill>
              </a:rPr>
              <a:t>的</a:t>
            </a:r>
            <a:r>
              <a:rPr lang="en-US" altLang="zh-CN" sz="2000" smtClean="0">
                <a:solidFill>
                  <a:schemeClr val="bg1"/>
                </a:solidFill>
              </a:rPr>
              <a:t>x10000</a:t>
            </a:r>
            <a:r>
              <a:rPr lang="zh-CN" altLang="en-US" sz="2000" smtClean="0">
                <a:solidFill>
                  <a:schemeClr val="bg1"/>
                </a:solidFill>
              </a:rPr>
              <a:t>电镜扫描图像</a:t>
            </a:r>
          </a:p>
        </p:txBody>
      </p:sp>
      <p:pic>
        <p:nvPicPr>
          <p:cNvPr id="427010" name="Picture 12" descr="wps_clip_image-18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276350"/>
            <a:ext cx="338455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1" name="Picture 15" descr="wps_clip_image-22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276350"/>
            <a:ext cx="338455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2" name="Picture 17" descr="wps_clip_image-22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292475"/>
            <a:ext cx="35274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3" name="Rectangle 3"/>
          <p:cNvSpPr>
            <a:spLocks noChangeArrowheads="1"/>
          </p:cNvSpPr>
          <p:nvPr/>
        </p:nvSpPr>
        <p:spPr bwMode="auto">
          <a:xfrm>
            <a:off x="539750" y="195263"/>
            <a:ext cx="47609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天津临港工业区  吹填淤泥处理</a:t>
            </a:r>
          </a:p>
        </p:txBody>
      </p:sp>
      <p:sp>
        <p:nvSpPr>
          <p:cNvPr id="427014" name="矩形 1"/>
          <p:cNvSpPr>
            <a:spLocks noChangeArrowheads="1"/>
          </p:cNvSpPr>
          <p:nvPr/>
        </p:nvSpPr>
        <p:spPr bwMode="auto">
          <a:xfrm>
            <a:off x="1620838" y="3003550"/>
            <a:ext cx="23034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防淤堵排水板</a:t>
            </a:r>
            <a:endParaRPr lang="zh-CN" altLang="en-US" sz="14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27015" name="矩形 1"/>
          <p:cNvSpPr>
            <a:spLocks noChangeArrowheads="1"/>
          </p:cNvSpPr>
          <p:nvPr/>
        </p:nvSpPr>
        <p:spPr bwMode="auto">
          <a:xfrm>
            <a:off x="5507038" y="3003550"/>
            <a:ext cx="27368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增压式真空预压 防淤堵排水板</a:t>
            </a:r>
            <a:endParaRPr lang="zh-CN" altLang="en-US" sz="14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27016" name="矩形 1"/>
          <p:cNvSpPr>
            <a:spLocks noChangeArrowheads="1"/>
          </p:cNvSpPr>
          <p:nvPr/>
        </p:nvSpPr>
        <p:spPr bwMode="auto">
          <a:xfrm>
            <a:off x="5940425" y="3940175"/>
            <a:ext cx="23034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普通排水板</a:t>
            </a:r>
            <a:endParaRPr lang="zh-CN" altLang="en-US" sz="14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23825"/>
            <a:ext cx="8229600" cy="485775"/>
          </a:xfrm>
        </p:spPr>
        <p:txBody>
          <a:bodyPr/>
          <a:lstStyle/>
          <a:p>
            <a:pPr eaLnBrk="1" hangingPunct="1"/>
            <a:r>
              <a:rPr lang="zh-CN" altLang="en-US" sz="160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浅层十字板强度（</a:t>
            </a:r>
            <a:r>
              <a:rPr lang="en-US" altLang="zh-CN" sz="160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kPa</a:t>
            </a:r>
            <a:r>
              <a:rPr lang="zh-CN" altLang="en-US" sz="160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</a:t>
            </a:r>
          </a:p>
        </p:txBody>
      </p:sp>
      <p:graphicFrame>
        <p:nvGraphicFramePr>
          <p:cNvPr id="434401" name="Group 225"/>
          <p:cNvGraphicFramePr>
            <a:graphicFrameLocks noGrp="1"/>
          </p:cNvGraphicFramePr>
          <p:nvPr>
            <p:ph idx="4294967295"/>
          </p:nvPr>
        </p:nvGraphicFramePr>
        <p:xfrm>
          <a:off x="179388" y="555625"/>
          <a:ext cx="8856662" cy="4648835"/>
        </p:xfrm>
        <a:graphic>
          <a:graphicData uri="http://schemas.openxmlformats.org/drawingml/2006/table">
            <a:tbl>
              <a:tblPr/>
              <a:tblGrid>
                <a:gridCol w="504825"/>
                <a:gridCol w="574675"/>
                <a:gridCol w="536575"/>
                <a:gridCol w="407987"/>
                <a:gridCol w="407988"/>
                <a:gridCol w="447675"/>
                <a:gridCol w="366712"/>
                <a:gridCol w="409575"/>
                <a:gridCol w="474663"/>
                <a:gridCol w="474662"/>
                <a:gridCol w="485775"/>
                <a:gridCol w="466725"/>
                <a:gridCol w="490538"/>
                <a:gridCol w="504825"/>
                <a:gridCol w="431800"/>
                <a:gridCol w="431800"/>
                <a:gridCol w="504825"/>
                <a:gridCol w="431800"/>
                <a:gridCol w="503237"/>
              </a:tblGrid>
              <a:tr h="244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普通排水板区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增压法区</a:t>
                      </a: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防淤堵排水板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防淤堵排水板区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175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3$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6#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6#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3$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6#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22.9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11.7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6.3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11.0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22.5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12.9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7.5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6.3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21.5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12.4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12.6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9.1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11.9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16.8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16.4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11.0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20.8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12.4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9.6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7.3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19.4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18.0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19.2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16.1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粉砂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26.8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24.1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16.1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19.4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7.7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9.8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7.7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18.0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粉砂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粉砂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12.6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7.3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7.5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8.4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18.5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17.6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6.8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19.9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6.8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7.11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4.79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5.23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4.86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4.47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3.63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19.2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14.61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15.46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14.87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12.27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12.36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18.1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14.26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13.22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14.31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10.77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5.01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14.78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14.09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4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4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00563" y="2500313"/>
            <a:ext cx="647700" cy="574675"/>
          </a:xfrm>
        </p:spPr>
        <p:txBody>
          <a:bodyPr/>
          <a:lstStyle/>
          <a:p>
            <a:pPr eaLnBrk="1" hangingPunct="1"/>
            <a:r>
              <a:rPr lang="zh-CN" altLang="en-US" sz="2400" smtClean="0"/>
              <a:t>深层十字板强度</a:t>
            </a:r>
          </a:p>
        </p:txBody>
      </p:sp>
      <p:graphicFrame>
        <p:nvGraphicFramePr>
          <p:cNvPr id="242691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31913" y="915988"/>
          <a:ext cx="3024187" cy="3816350"/>
        </p:xfrm>
        <a:graphic>
          <a:graphicData uri="http://schemas.openxmlformats.org/presentationml/2006/ole">
            <p:oleObj spid="_x0000_s242691" r:id="rId3" imgW="2695575" imgH="3162300" progId="Excel.Sheet.8">
              <p:embed/>
            </p:oleObj>
          </a:graphicData>
        </a:graphic>
      </p:graphicFrame>
      <p:graphicFrame>
        <p:nvGraphicFramePr>
          <p:cNvPr id="24269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303838" y="915988"/>
          <a:ext cx="3200400" cy="3816350"/>
        </p:xfrm>
        <a:graphic>
          <a:graphicData uri="http://schemas.openxmlformats.org/presentationml/2006/ole">
            <p:oleObj spid="_x0000_s242692" r:id="rId4" imgW="2695575" imgH="3162300" progId="Excel.Sheet.8">
              <p:embed/>
            </p:oleObj>
          </a:graphicData>
        </a:graphic>
      </p:graphicFrame>
      <p:sp>
        <p:nvSpPr>
          <p:cNvPr id="242694" name="Rectangle 3"/>
          <p:cNvSpPr>
            <a:spLocks noChangeArrowheads="1"/>
          </p:cNvSpPr>
          <p:nvPr/>
        </p:nvSpPr>
        <p:spPr bwMode="auto">
          <a:xfrm>
            <a:off x="539750" y="195263"/>
            <a:ext cx="47609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天津临港工业区  吹填淤泥处理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63" name="Rectangle 3"/>
          <p:cNvSpPr>
            <a:spLocks noChangeArrowheads="1"/>
          </p:cNvSpPr>
          <p:nvPr/>
        </p:nvSpPr>
        <p:spPr bwMode="auto">
          <a:xfrm>
            <a:off x="323850" y="195263"/>
            <a:ext cx="47609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天津临港工业区  吹填淤泥处理</a:t>
            </a:r>
          </a:p>
        </p:txBody>
      </p:sp>
      <p:pic>
        <p:nvPicPr>
          <p:cNvPr id="5058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771525"/>
            <a:ext cx="3019425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58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771525"/>
            <a:ext cx="25606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66" name="Rectangle 3"/>
          <p:cNvSpPr>
            <a:spLocks noChangeArrowheads="1"/>
          </p:cNvSpPr>
          <p:nvPr/>
        </p:nvSpPr>
        <p:spPr bwMode="auto">
          <a:xfrm>
            <a:off x="6227763" y="771525"/>
            <a:ext cx="266541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Wingdings" pitchFamily="2" charset="2"/>
              <a:buNone/>
            </a:pPr>
            <a:r>
              <a:rPr lang="en-US" altLang="zh-CN" sz="2400" b="1">
                <a:solidFill>
                  <a:srgbClr val="FF0000"/>
                </a:solidFill>
                <a:latin typeface="隶书"/>
              </a:rPr>
              <a:t>《</a:t>
            </a:r>
            <a:r>
              <a:rPr lang="zh-CN" altLang="en-US" sz="2400" b="1">
                <a:solidFill>
                  <a:srgbClr val="FF0000"/>
                </a:solidFill>
                <a:latin typeface="隶书"/>
              </a:rPr>
              <a:t>滨海地区大面积超软土加固技术与应用</a:t>
            </a:r>
            <a:r>
              <a:rPr lang="en-US" altLang="zh-CN" sz="2400" b="1">
                <a:solidFill>
                  <a:srgbClr val="FF0000"/>
                </a:solidFill>
                <a:latin typeface="隶书"/>
              </a:rPr>
              <a:t>》</a:t>
            </a:r>
            <a:r>
              <a:rPr lang="zh-CN" altLang="en-US" sz="2400" b="1">
                <a:solidFill>
                  <a:srgbClr val="FF0000"/>
                </a:solidFill>
                <a:latin typeface="隶书"/>
              </a:rPr>
              <a:t>经鉴定达国际领先水平！！！</a:t>
            </a:r>
          </a:p>
        </p:txBody>
      </p:sp>
      <p:graphicFrame>
        <p:nvGraphicFramePr>
          <p:cNvPr id="505862" name="Object 6"/>
          <p:cNvGraphicFramePr>
            <a:graphicFrameLocks noChangeAspect="1"/>
          </p:cNvGraphicFramePr>
          <p:nvPr/>
        </p:nvGraphicFramePr>
        <p:xfrm>
          <a:off x="6659563" y="3508375"/>
          <a:ext cx="2016125" cy="574675"/>
        </p:xfrm>
        <a:graphic>
          <a:graphicData uri="http://schemas.openxmlformats.org/presentationml/2006/ole">
            <p:oleObj spid="_x0000_s505862" name="包装程序外壳对象" showAsIcon="1" r:id="rId5" imgW="5148720" imgH="710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矩形 1"/>
          <p:cNvSpPr>
            <a:spLocks noChangeArrowheads="1"/>
          </p:cNvSpPr>
          <p:nvPr/>
        </p:nvSpPr>
        <p:spPr bwMode="auto">
          <a:xfrm>
            <a:off x="250825" y="195263"/>
            <a:ext cx="8643938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常规真空预压：一般场地</a:t>
            </a:r>
          </a:p>
          <a:p>
            <a:pPr>
              <a:buFont typeface="Arial" charset="0"/>
              <a:buNone/>
            </a:pPr>
            <a:endParaRPr lang="zh-CN" altLang="en-US" sz="100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工艺流程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：（</a:t>
            </a:r>
            <a:r>
              <a:rPr lang="en-US" altLang="zh-CN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）</a:t>
            </a:r>
            <a:r>
              <a:rPr lang="zh-CN" altLang="en-US">
                <a:solidFill>
                  <a:schemeClr val="bg1"/>
                </a:solidFill>
              </a:rPr>
              <a:t>清表→（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）铺砂垫层（</a:t>
            </a:r>
            <a:r>
              <a:rPr lang="en-US" altLang="zh-CN">
                <a:solidFill>
                  <a:schemeClr val="bg1"/>
                </a:solidFill>
              </a:rPr>
              <a:t>50cm~70cm</a:t>
            </a:r>
            <a:r>
              <a:rPr lang="zh-CN" altLang="en-US">
                <a:solidFill>
                  <a:schemeClr val="bg1"/>
                </a:solidFill>
              </a:rPr>
              <a:t>）→（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） 打排水板或袋装砂井 →（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）铺真空管网→（</a:t>
            </a: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）铺密封膜（打设密封沟）→（</a:t>
            </a:r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）抽真空→（</a:t>
            </a:r>
            <a:r>
              <a:rPr lang="en-US" altLang="zh-CN">
                <a:solidFill>
                  <a:schemeClr val="bg1"/>
                </a:solidFill>
              </a:rPr>
              <a:t>7</a:t>
            </a:r>
            <a:r>
              <a:rPr lang="zh-CN" altLang="en-US">
                <a:solidFill>
                  <a:schemeClr val="bg1"/>
                </a:solidFill>
              </a:rPr>
              <a:t>）卸载</a:t>
            </a:r>
          </a:p>
          <a:p>
            <a:pPr>
              <a:buFont typeface="Arial" charset="0"/>
              <a:buNone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434" name="矩形 1"/>
          <p:cNvSpPr>
            <a:spLocks noChangeArrowheads="1"/>
          </p:cNvSpPr>
          <p:nvPr/>
        </p:nvSpPr>
        <p:spPr bwMode="auto">
          <a:xfrm>
            <a:off x="682625" y="4227513"/>
            <a:ext cx="7705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真空传递路径：真空泵→真空管网→ 砂垫层→塑料排水板→</a:t>
            </a:r>
            <a:r>
              <a:rPr lang="zh-CN" altLang="en-US"/>
              <a:t> </a:t>
            </a:r>
            <a:r>
              <a:rPr lang="zh-CN" altLang="en-US">
                <a:solidFill>
                  <a:schemeClr val="bg1"/>
                </a:solidFill>
              </a:rPr>
              <a:t>拟处理土体</a:t>
            </a:r>
            <a:r>
              <a:rPr lang="zh-CN" altLang="en-US" sz="2400">
                <a:solidFill>
                  <a:srgbClr val="FF0000"/>
                </a:solidFill>
              </a:rPr>
              <a:t>                  </a:t>
            </a:r>
            <a:r>
              <a:rPr lang="zh-CN" altLang="en-US" sz="2400">
                <a:solidFill>
                  <a:srgbClr val="FF0000"/>
                </a:solidFill>
                <a:ea typeface="楷体" pitchFamily="49" charset="-122"/>
              </a:rPr>
              <a:t>真空传递路径长，真空度沿程损失大，抽真空时间长</a:t>
            </a:r>
          </a:p>
        </p:txBody>
      </p:sp>
      <p:pic>
        <p:nvPicPr>
          <p:cNvPr id="18435" name="Picture 4" descr="真空预压原理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708150"/>
            <a:ext cx="43195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5" descr="IMAG01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87425"/>
            <a:ext cx="35988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882" name="Rectangle 3"/>
          <p:cNvSpPr>
            <a:spLocks noChangeArrowheads="1"/>
          </p:cNvSpPr>
          <p:nvPr/>
        </p:nvSpPr>
        <p:spPr bwMode="auto">
          <a:xfrm>
            <a:off x="395288" y="339725"/>
            <a:ext cx="41465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zh-CN" sz="2400" b="1" noProof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2400" b="1" noProof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中铁联集集装箱天津中心站</a:t>
            </a:r>
            <a:endParaRPr lang="zh-CN" altLang="en-US" sz="2400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37256" name="Picture 4" descr="IMAG0245"/>
          <p:cNvPicPr>
            <a:picLocks noChangeAspect="1" noChangeArrowheads="1"/>
          </p:cNvPicPr>
          <p:nvPr/>
        </p:nvPicPr>
        <p:blipFill>
          <a:blip r:embed="rId3" cstate="print"/>
          <a:srcRect t="41277"/>
          <a:stretch>
            <a:fillRect/>
          </a:stretch>
        </p:blipFill>
        <p:spPr bwMode="auto">
          <a:xfrm>
            <a:off x="4859338" y="1635125"/>
            <a:ext cx="35988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7" name="Picture 3" descr="DSC009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076575"/>
            <a:ext cx="3598862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885" name="矩形 1"/>
          <p:cNvSpPr>
            <a:spLocks noChangeArrowheads="1"/>
          </p:cNvSpPr>
          <p:nvPr/>
        </p:nvSpPr>
        <p:spPr bwMode="auto">
          <a:xfrm>
            <a:off x="1979613" y="2716213"/>
            <a:ext cx="2303462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排水板施工</a:t>
            </a:r>
          </a:p>
        </p:txBody>
      </p:sp>
      <p:sp>
        <p:nvSpPr>
          <p:cNvPr id="506886" name="矩形 1"/>
          <p:cNvSpPr>
            <a:spLocks noChangeArrowheads="1"/>
          </p:cNvSpPr>
          <p:nvPr/>
        </p:nvSpPr>
        <p:spPr bwMode="auto">
          <a:xfrm>
            <a:off x="2052638" y="4816475"/>
            <a:ext cx="2303462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抽真空施工</a:t>
            </a:r>
          </a:p>
        </p:txBody>
      </p:sp>
      <p:sp>
        <p:nvSpPr>
          <p:cNvPr id="506887" name="矩形 1"/>
          <p:cNvSpPr>
            <a:spLocks noChangeArrowheads="1"/>
          </p:cNvSpPr>
          <p:nvPr/>
        </p:nvSpPr>
        <p:spPr bwMode="auto">
          <a:xfrm>
            <a:off x="5651500" y="3724275"/>
            <a:ext cx="2303463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真空、增压管网施工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356100" y="4156075"/>
            <a:ext cx="1295400" cy="327025"/>
          </a:xfrm>
        </p:spPr>
        <p:txBody>
          <a:bodyPr lIns="81630" tIns="40815" rIns="81630" bIns="40815" anchor="t">
            <a:spAutoFit/>
          </a:bodyPr>
          <a:lstStyle/>
          <a:p>
            <a:pPr algn="l" defTabSz="815975" eaLnBrk="1" hangingPunct="1"/>
            <a:r>
              <a:rPr lang="zh-CN" altLang="en-US" sz="1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开挖</a:t>
            </a:r>
            <a:r>
              <a:rPr lang="en-US" altLang="zh-CN" sz="1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3.7m</a:t>
            </a:r>
          </a:p>
        </p:txBody>
      </p:sp>
      <p:pic>
        <p:nvPicPr>
          <p:cNvPr id="507906" name="Picture 4" descr="IMAG0431"/>
          <p:cNvPicPr>
            <a:picLocks noChangeAspect="1" noChangeArrowheads="1"/>
          </p:cNvPicPr>
          <p:nvPr/>
        </p:nvPicPr>
        <p:blipFill>
          <a:blip r:embed="rId2" cstate="print"/>
          <a:srcRect r="13840"/>
          <a:stretch>
            <a:fillRect/>
          </a:stretch>
        </p:blipFill>
        <p:spPr bwMode="auto">
          <a:xfrm>
            <a:off x="900113" y="3292475"/>
            <a:ext cx="3240087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349" name="Picture 4" descr="未填土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771525"/>
            <a:ext cx="3598862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8" name="Picture 2" descr="IMG_00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058863"/>
            <a:ext cx="287972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9" name="Picture 2" descr="C:\Users\gin\Desktop\IMG_4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2787650"/>
            <a:ext cx="22320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7910" name="Rectangle 3"/>
          <p:cNvSpPr>
            <a:spLocks noChangeArrowheads="1"/>
          </p:cNvSpPr>
          <p:nvPr/>
        </p:nvSpPr>
        <p:spPr bwMode="auto">
          <a:xfrm>
            <a:off x="395288" y="339725"/>
            <a:ext cx="41465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zh-CN" sz="2400" b="1" noProof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2400" b="1" noProof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中铁联集集装箱天津中心站</a:t>
            </a:r>
            <a:endParaRPr lang="zh-CN" altLang="en-US" sz="2400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07911" name="矩形 1"/>
          <p:cNvSpPr>
            <a:spLocks noChangeArrowheads="1"/>
          </p:cNvSpPr>
          <p:nvPr/>
        </p:nvSpPr>
        <p:spPr bwMode="auto">
          <a:xfrm>
            <a:off x="1979613" y="2716213"/>
            <a:ext cx="2303462" cy="571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膜上静载试验</a:t>
            </a:r>
            <a:r>
              <a:rPr lang="en-US" altLang="zh-CN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100~120kPa</a:t>
            </a:r>
          </a:p>
        </p:txBody>
      </p:sp>
      <p:sp>
        <p:nvSpPr>
          <p:cNvPr id="507912" name="Rectangle 2"/>
          <p:cNvSpPr>
            <a:spLocks noRot="1" noChangeArrowheads="1"/>
          </p:cNvSpPr>
          <p:nvPr/>
        </p:nvSpPr>
        <p:spPr bwMode="auto">
          <a:xfrm>
            <a:off x="6227763" y="627063"/>
            <a:ext cx="1728787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直接填筑路基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1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6375"/>
            <a:ext cx="3227388" cy="447675"/>
          </a:xfrm>
        </p:spPr>
        <p:txBody>
          <a:bodyPr wrap="none" lIns="81630" tIns="40815" rIns="81630" bIns="40815" anchor="t">
            <a:spAutoFit/>
          </a:bodyPr>
          <a:lstStyle/>
          <a:p>
            <a:pPr algn="l" defTabSz="815975" eaLnBrk="1" hangingPunct="1"/>
            <a:r>
              <a:rPr lang="en-US" altLang="zh-CN" sz="2400" b="1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2400" b="1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温州港吹填淤泥处理</a:t>
            </a:r>
          </a:p>
        </p:txBody>
      </p:sp>
      <p:pic>
        <p:nvPicPr>
          <p:cNvPr id="508930" name="Picture 4" descr="IMAG08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771525"/>
            <a:ext cx="3382963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1" name="Picture 8" descr="DSCN02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427288"/>
            <a:ext cx="25209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2" name="Picture 5" descr="IMAG02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842963"/>
            <a:ext cx="31686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8933" name="Rectangle 2"/>
          <p:cNvSpPr>
            <a:spLocks noRot="1" noChangeArrowheads="1"/>
          </p:cNvSpPr>
          <p:nvPr/>
        </p:nvSpPr>
        <p:spPr bwMode="auto">
          <a:xfrm>
            <a:off x="3348038" y="2643188"/>
            <a:ext cx="129540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处理前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08934" name="Rectangle 2"/>
          <p:cNvSpPr>
            <a:spLocks noRot="1" noChangeArrowheads="1"/>
          </p:cNvSpPr>
          <p:nvPr/>
        </p:nvSpPr>
        <p:spPr bwMode="auto">
          <a:xfrm>
            <a:off x="6011863" y="4227513"/>
            <a:ext cx="129540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处理后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3" name="Picture 4" descr="IMAG022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987425"/>
            <a:ext cx="2851150" cy="3435350"/>
          </a:xfrm>
        </p:spPr>
      </p:pic>
      <p:pic>
        <p:nvPicPr>
          <p:cNvPr id="509954" name="Picture 3" descr="QQ截图20130909200814"/>
          <p:cNvPicPr>
            <a:picLocks noChangeAspect="1" noChangeArrowheads="1"/>
          </p:cNvPicPr>
          <p:nvPr/>
        </p:nvPicPr>
        <p:blipFill>
          <a:blip r:embed="rId3" cstate="print"/>
          <a:srcRect l="12157" r="6070"/>
          <a:stretch>
            <a:fillRect/>
          </a:stretch>
        </p:blipFill>
        <p:spPr bwMode="auto">
          <a:xfrm>
            <a:off x="3779838" y="1058863"/>
            <a:ext cx="49688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5" name="Rectangle 2"/>
          <p:cNvSpPr>
            <a:spLocks noChangeArrowheads="1"/>
          </p:cNvSpPr>
          <p:nvPr/>
        </p:nvSpPr>
        <p:spPr bwMode="auto">
          <a:xfrm>
            <a:off x="457200" y="206375"/>
            <a:ext cx="3227388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/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温州港吹填淤泥处理</a:t>
            </a:r>
            <a:endParaRPr lang="en-US" altLang="zh-CN" sz="2400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09956" name="Rectangle 2"/>
          <p:cNvSpPr>
            <a:spLocks noRot="1" noChangeArrowheads="1"/>
          </p:cNvSpPr>
          <p:nvPr/>
        </p:nvSpPr>
        <p:spPr bwMode="auto">
          <a:xfrm>
            <a:off x="1042988" y="458787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含水量测试取样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09957" name="Rectangle 2"/>
          <p:cNvSpPr>
            <a:spLocks noRot="1" noChangeArrowheads="1"/>
          </p:cNvSpPr>
          <p:nvPr/>
        </p:nvSpPr>
        <p:spPr bwMode="auto">
          <a:xfrm>
            <a:off x="5508625" y="4516438"/>
            <a:ext cx="172720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含水量测试成果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07950"/>
            <a:ext cx="5678487" cy="447675"/>
          </a:xfrm>
        </p:spPr>
        <p:txBody>
          <a:bodyPr wrap="none" lIns="81630" tIns="40815" rIns="81630" bIns="40815" anchor="t">
            <a:spAutoFit/>
          </a:bodyPr>
          <a:lstStyle/>
          <a:p>
            <a:pPr algn="l" defTabSz="815975" eaLnBrk="1" hangingPunct="1"/>
            <a:r>
              <a:rPr lang="en-US" altLang="zh-CN" sz="2400" b="1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2400" b="1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连云港中交三航局三十万方航道预制场</a:t>
            </a:r>
          </a:p>
        </p:txBody>
      </p:sp>
      <p:pic>
        <p:nvPicPr>
          <p:cNvPr id="510978" name="Picture 7" descr="8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31888"/>
            <a:ext cx="3887788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0979" name="Picture 2" descr="H:\4\照片\2015.4.9手机\IMG_2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379663"/>
            <a:ext cx="39592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0980" name="Rectangle 2"/>
          <p:cNvSpPr>
            <a:spLocks noRot="1" noChangeArrowheads="1"/>
          </p:cNvSpPr>
          <p:nvPr/>
        </p:nvSpPr>
        <p:spPr bwMode="auto">
          <a:xfrm>
            <a:off x="1331913" y="3363913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增压式真空预压施工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0981" name="Rectangle 2"/>
          <p:cNvSpPr>
            <a:spLocks noRot="1" noChangeArrowheads="1"/>
          </p:cNvSpPr>
          <p:nvPr/>
        </p:nvSpPr>
        <p:spPr bwMode="auto">
          <a:xfrm>
            <a:off x="5508625" y="1851025"/>
            <a:ext cx="2808288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真空预压</a:t>
            </a:r>
            <a:r>
              <a:rPr lang="en-US" altLang="zh-CN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个月，施工管桩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6375"/>
            <a:ext cx="4452938" cy="447675"/>
          </a:xfrm>
        </p:spPr>
        <p:txBody>
          <a:bodyPr wrap="none" lIns="81630" tIns="40815" rIns="81630" bIns="40815" anchor="t">
            <a:spAutoFit/>
          </a:bodyPr>
          <a:lstStyle/>
          <a:p>
            <a:pPr algn="l" defTabSz="815975" eaLnBrk="1" hangingPunct="1"/>
            <a:r>
              <a:rPr lang="en-US" altLang="zh-CN" sz="2400" b="1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5.</a:t>
            </a:r>
            <a:r>
              <a:rPr lang="zh-CN" altLang="en-US" sz="2400" b="1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连云港徐圩港区港前大道工程</a:t>
            </a:r>
          </a:p>
        </p:txBody>
      </p:sp>
      <p:pic>
        <p:nvPicPr>
          <p:cNvPr id="512002" name="Picture 2" descr="H:\4\照片\2015.4.9手机\IMG_358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7600" y="700088"/>
            <a:ext cx="3238500" cy="1822450"/>
          </a:xfrm>
        </p:spPr>
      </p:pic>
      <p:pic>
        <p:nvPicPr>
          <p:cNvPr id="512003" name="Picture 2" descr="H:\4\照片\2015.4.9手机\IMG_3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003550"/>
            <a:ext cx="32385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04" name="Rectangle 2"/>
          <p:cNvSpPr>
            <a:spLocks noRot="1" noChangeArrowheads="1"/>
          </p:cNvSpPr>
          <p:nvPr/>
        </p:nvSpPr>
        <p:spPr bwMode="auto">
          <a:xfrm>
            <a:off x="2122488" y="264318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手型接头连接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2005" name="Rectangle 2"/>
          <p:cNvSpPr>
            <a:spLocks noRot="1" noChangeArrowheads="1"/>
          </p:cNvSpPr>
          <p:nvPr/>
        </p:nvSpPr>
        <p:spPr bwMode="auto">
          <a:xfrm>
            <a:off x="2051050" y="476567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插打增压管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51200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987425"/>
            <a:ext cx="3311525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07" name="Rectangle 2"/>
          <p:cNvSpPr>
            <a:spLocks noRot="1" noChangeArrowheads="1"/>
          </p:cNvSpPr>
          <p:nvPr/>
        </p:nvSpPr>
        <p:spPr bwMode="auto">
          <a:xfrm>
            <a:off x="5724525" y="4227513"/>
            <a:ext cx="2089150" cy="571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处理后地基承载力特征值达到</a:t>
            </a:r>
            <a:r>
              <a:rPr lang="en-US" altLang="zh-CN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100kPa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5" name="Picture 2" descr="H:\4\照片\连云港期台化工铁路区\IMG_2658.JPG"/>
          <p:cNvPicPr>
            <a:picLocks noChangeAspect="1" noChangeArrowheads="1"/>
          </p:cNvPicPr>
          <p:nvPr/>
        </p:nvPicPr>
        <p:blipFill>
          <a:blip r:embed="rId2" cstate="print"/>
          <a:srcRect l="11127"/>
          <a:stretch>
            <a:fillRect/>
          </a:stretch>
        </p:blipFill>
        <p:spPr bwMode="auto">
          <a:xfrm>
            <a:off x="1116013" y="842963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26" name="Rectangle 2"/>
          <p:cNvSpPr txBox="1">
            <a:spLocks noChangeArrowheads="1"/>
          </p:cNvSpPr>
          <p:nvPr/>
        </p:nvSpPr>
        <p:spPr bwMode="auto">
          <a:xfrm>
            <a:off x="395288" y="195263"/>
            <a:ext cx="3840162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/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6.连云港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旗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台化工铁路工程</a:t>
            </a:r>
            <a:endParaRPr lang="zh-CN" altLang="en-US" sz="2400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13027" name="Picture 4"/>
          <p:cNvPicPr>
            <a:picLocks noChangeAspect="1" noChangeArrowheads="1"/>
          </p:cNvPicPr>
          <p:nvPr/>
        </p:nvPicPr>
        <p:blipFill>
          <a:blip r:embed="rId3" cstate="print"/>
          <a:srcRect l="11693"/>
          <a:stretch>
            <a:fillRect/>
          </a:stretch>
        </p:blipFill>
        <p:spPr bwMode="auto">
          <a:xfrm>
            <a:off x="4932363" y="830263"/>
            <a:ext cx="28797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28" name="Rectangle 2"/>
          <p:cNvSpPr>
            <a:spLocks noRot="1" noChangeArrowheads="1"/>
          </p:cNvSpPr>
          <p:nvPr/>
        </p:nvSpPr>
        <p:spPr bwMode="auto">
          <a:xfrm>
            <a:off x="1906588" y="2571750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排水板施工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3029" name="Rectangle 2"/>
          <p:cNvSpPr>
            <a:spLocks noRot="1" noChangeArrowheads="1"/>
          </p:cNvSpPr>
          <p:nvPr/>
        </p:nvSpPr>
        <p:spPr bwMode="auto">
          <a:xfrm>
            <a:off x="5364163" y="2643188"/>
            <a:ext cx="25209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集水井（不倒翁）排水</a:t>
            </a:r>
          </a:p>
        </p:txBody>
      </p:sp>
      <p:pic>
        <p:nvPicPr>
          <p:cNvPr id="513030" name="Picture 3" descr="H:\4\照片\手机2015.12.10\DCIM\843YLXJB\IMG_1520.JPG"/>
          <p:cNvPicPr>
            <a:picLocks noChangeAspect="1" noChangeArrowheads="1"/>
          </p:cNvPicPr>
          <p:nvPr/>
        </p:nvPicPr>
        <p:blipFill>
          <a:blip r:embed="rId4" cstate="print"/>
          <a:srcRect t="16013" b="29996"/>
          <a:stretch>
            <a:fillRect/>
          </a:stretch>
        </p:blipFill>
        <p:spPr bwMode="auto">
          <a:xfrm>
            <a:off x="755650" y="2859088"/>
            <a:ext cx="359886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31" name="Picture 5" descr="C:\Users\gin\Desktop\IMG_1524.JPG"/>
          <p:cNvPicPr>
            <a:picLocks noChangeAspect="1" noChangeArrowheads="1"/>
          </p:cNvPicPr>
          <p:nvPr/>
        </p:nvPicPr>
        <p:blipFill>
          <a:blip r:embed="rId5" cstate="print"/>
          <a:srcRect t="19974" b="27998"/>
          <a:stretch>
            <a:fillRect/>
          </a:stretch>
        </p:blipFill>
        <p:spPr bwMode="auto">
          <a:xfrm>
            <a:off x="4718050" y="3003550"/>
            <a:ext cx="359886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32" name="Rectangle 2"/>
          <p:cNvSpPr>
            <a:spLocks noRot="1" noChangeArrowheads="1"/>
          </p:cNvSpPr>
          <p:nvPr/>
        </p:nvSpPr>
        <p:spPr bwMode="auto">
          <a:xfrm>
            <a:off x="5219700" y="4837113"/>
            <a:ext cx="27368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填土，一次填土高</a:t>
            </a:r>
            <a:r>
              <a:rPr lang="en-US" altLang="zh-CN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余米</a:t>
            </a:r>
          </a:p>
        </p:txBody>
      </p:sp>
      <p:sp>
        <p:nvSpPr>
          <p:cNvPr id="513033" name="Rectangle 2"/>
          <p:cNvSpPr>
            <a:spLocks noRot="1" noChangeArrowheads="1"/>
          </p:cNvSpPr>
          <p:nvPr/>
        </p:nvSpPr>
        <p:spPr bwMode="auto">
          <a:xfrm>
            <a:off x="2122488" y="480377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处理后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49" name="Picture 2" descr="C:\Users\gin\Desktop\IMG_1610.JPG"/>
          <p:cNvPicPr>
            <a:picLocks noChangeAspect="1" noChangeArrowheads="1"/>
          </p:cNvPicPr>
          <p:nvPr/>
        </p:nvPicPr>
        <p:blipFill>
          <a:blip r:embed="rId2" cstate="print"/>
          <a:srcRect t="14969"/>
          <a:stretch>
            <a:fillRect/>
          </a:stretch>
        </p:blipFill>
        <p:spPr bwMode="auto">
          <a:xfrm>
            <a:off x="684213" y="915988"/>
            <a:ext cx="3849687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50" name="Picture 3" descr="C:\Users\gin\Desktop\IMG_16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679700"/>
            <a:ext cx="343217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51" name="Picture 4" descr="C:\Users\gin\Desktop\IMG_1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574675"/>
            <a:ext cx="342741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52" name="Rectangle 2"/>
          <p:cNvSpPr txBox="1">
            <a:spLocks noChangeArrowheads="1"/>
          </p:cNvSpPr>
          <p:nvPr/>
        </p:nvSpPr>
        <p:spPr bwMode="auto">
          <a:xfrm>
            <a:off x="684213" y="195263"/>
            <a:ext cx="3840162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/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6.连云港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旗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台化工铁路工程</a:t>
            </a:r>
            <a:endParaRPr lang="zh-CN" altLang="en-US" sz="2400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14053" name="Rectangle 2"/>
          <p:cNvSpPr>
            <a:spLocks noRot="1" noChangeArrowheads="1"/>
          </p:cNvSpPr>
          <p:nvPr/>
        </p:nvSpPr>
        <p:spPr bwMode="auto">
          <a:xfrm>
            <a:off x="3778250" y="473233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开挖取样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标题 1"/>
          <p:cNvSpPr txBox="1">
            <a:spLocks noChangeArrowheads="1"/>
          </p:cNvSpPr>
          <p:nvPr/>
        </p:nvSpPr>
        <p:spPr bwMode="auto">
          <a:xfrm>
            <a:off x="457200" y="206375"/>
            <a:ext cx="4146550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/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7.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新希望集团温州立体城工程</a:t>
            </a:r>
          </a:p>
        </p:txBody>
      </p:sp>
      <p:pic>
        <p:nvPicPr>
          <p:cNvPr id="515074" name="Picture 2" descr="H:\4\照片\三江工地温州\IMG_2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15988"/>
            <a:ext cx="28797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75" name="Picture 4" descr="H:\4\照片\温州三江立体城\IMG_2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58750"/>
            <a:ext cx="28797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76" name="Picture 2" descr="H:\4\照片\温州三江立体城照片\IMG_2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076575"/>
            <a:ext cx="28797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77" name="Picture 2" descr="H:\4\照片\手机2015.12.10\DCIM\850JCPJP\IMG_2034.JPG"/>
          <p:cNvPicPr>
            <a:picLocks noChangeAspect="1" noChangeArrowheads="1"/>
          </p:cNvPicPr>
          <p:nvPr/>
        </p:nvPicPr>
        <p:blipFill>
          <a:blip r:embed="rId5" cstate="print"/>
          <a:srcRect t="9978"/>
          <a:stretch>
            <a:fillRect/>
          </a:stretch>
        </p:blipFill>
        <p:spPr bwMode="auto">
          <a:xfrm>
            <a:off x="5219700" y="2066925"/>
            <a:ext cx="28797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78" name="Rectangle 2"/>
          <p:cNvSpPr>
            <a:spLocks noRot="1" noChangeArrowheads="1"/>
          </p:cNvSpPr>
          <p:nvPr/>
        </p:nvSpPr>
        <p:spPr bwMode="auto">
          <a:xfrm>
            <a:off x="1979613" y="2571750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处理前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5079" name="Rectangle 2"/>
          <p:cNvSpPr>
            <a:spLocks noRot="1" noChangeArrowheads="1"/>
          </p:cNvSpPr>
          <p:nvPr/>
        </p:nvSpPr>
        <p:spPr bwMode="auto">
          <a:xfrm>
            <a:off x="1979613" y="473233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处理后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5080" name="Rectangle 2"/>
          <p:cNvSpPr>
            <a:spLocks noRot="1" noChangeArrowheads="1"/>
          </p:cNvSpPr>
          <p:nvPr/>
        </p:nvSpPr>
        <p:spPr bwMode="auto">
          <a:xfrm>
            <a:off x="6154738" y="173672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无缝连接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5081" name="Rectangle 2"/>
          <p:cNvSpPr>
            <a:spLocks noRot="1" noChangeArrowheads="1"/>
          </p:cNvSpPr>
          <p:nvPr/>
        </p:nvSpPr>
        <p:spPr bwMode="auto">
          <a:xfrm>
            <a:off x="6154738" y="473233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基坑开挖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2"/>
          <p:cNvSpPr txBox="1">
            <a:spLocks noChangeArrowheads="1"/>
          </p:cNvSpPr>
          <p:nvPr/>
        </p:nvSpPr>
        <p:spPr bwMode="auto">
          <a:xfrm>
            <a:off x="457200" y="206375"/>
            <a:ext cx="3840163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/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8.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宁波危废处置场地基处理</a:t>
            </a:r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842963"/>
            <a:ext cx="28797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0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932113"/>
            <a:ext cx="28797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100" name="图片 1" descr="C:\Users\gin\AppData\Local\Microsoft\Windows\Temporary Internet Files\Content.Word\IMG_0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11163"/>
            <a:ext cx="2879725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10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2066925"/>
            <a:ext cx="34115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3579813"/>
            <a:ext cx="25590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103" name="Rectangle 2"/>
          <p:cNvSpPr>
            <a:spLocks noRot="1" noChangeArrowheads="1"/>
          </p:cNvSpPr>
          <p:nvPr/>
        </p:nvSpPr>
        <p:spPr bwMode="auto">
          <a:xfrm>
            <a:off x="1979613" y="2571750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打板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6104" name="Rectangle 2"/>
          <p:cNvSpPr>
            <a:spLocks noRot="1" noChangeArrowheads="1"/>
          </p:cNvSpPr>
          <p:nvPr/>
        </p:nvSpPr>
        <p:spPr bwMode="auto">
          <a:xfrm>
            <a:off x="1979613" y="458787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覆膜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6105" name="Rectangle 2"/>
          <p:cNvSpPr>
            <a:spLocks noRot="1" noChangeArrowheads="1"/>
          </p:cNvSpPr>
          <p:nvPr/>
        </p:nvSpPr>
        <p:spPr bwMode="auto">
          <a:xfrm>
            <a:off x="4500563" y="113188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抽真空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6106" name="Rectangle 2"/>
          <p:cNvSpPr>
            <a:spLocks noRot="1" noChangeArrowheads="1"/>
          </p:cNvSpPr>
          <p:nvPr/>
        </p:nvSpPr>
        <p:spPr bwMode="auto">
          <a:xfrm>
            <a:off x="4427538" y="264318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直接开挖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6107" name="Rectangle 2"/>
          <p:cNvSpPr>
            <a:spLocks noRot="1" noChangeArrowheads="1"/>
          </p:cNvSpPr>
          <p:nvPr/>
        </p:nvSpPr>
        <p:spPr bwMode="auto">
          <a:xfrm>
            <a:off x="4572000" y="408463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建成后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250825" y="195263"/>
            <a:ext cx="8643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常规真空预压：一般场地</a:t>
            </a:r>
          </a:p>
          <a:p>
            <a:pPr>
              <a:buFont typeface="Arial" charset="0"/>
              <a:buNone/>
            </a:pPr>
            <a:endParaRPr lang="zh-CN" altLang="en-US" sz="100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主材与设备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：（</a:t>
            </a:r>
            <a:r>
              <a:rPr lang="en-US" altLang="zh-CN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）</a:t>
            </a:r>
            <a:r>
              <a:rPr lang="zh-CN" altLang="en-US">
                <a:solidFill>
                  <a:srgbClr val="FF0000"/>
                </a:solidFill>
              </a:rPr>
              <a:t>中粗砂垫层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）常规排水板（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）真空滤管（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）真空射流泵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9458" name="矩形 1"/>
          <p:cNvSpPr>
            <a:spLocks noChangeArrowheads="1"/>
          </p:cNvSpPr>
          <p:nvPr/>
        </p:nvSpPr>
        <p:spPr bwMode="auto">
          <a:xfrm>
            <a:off x="1331913" y="4645025"/>
            <a:ext cx="6769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需要中粗砂垫层，成本高，大量采购时供应困难</a:t>
            </a:r>
            <a:endParaRPr lang="zh-CN" altLang="en-US" sz="24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9459" name="Picture 9" descr="2"/>
          <p:cNvPicPr>
            <a:picLocks noChangeAspect="1" noChangeArrowheads="1"/>
          </p:cNvPicPr>
          <p:nvPr/>
        </p:nvPicPr>
        <p:blipFill>
          <a:blip r:embed="rId2" cstate="print"/>
          <a:srcRect t="42014" r="601"/>
          <a:stretch>
            <a:fillRect/>
          </a:stretch>
        </p:blipFill>
        <p:spPr bwMode="auto">
          <a:xfrm>
            <a:off x="2338388" y="1276350"/>
            <a:ext cx="4321175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2"/>
          <p:cNvSpPr txBox="1">
            <a:spLocks noChangeArrowheads="1"/>
          </p:cNvSpPr>
          <p:nvPr/>
        </p:nvSpPr>
        <p:spPr bwMode="auto">
          <a:xfrm>
            <a:off x="468313" y="195263"/>
            <a:ext cx="4146550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/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9.连云港徐圩变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电站地基处理</a:t>
            </a:r>
          </a:p>
        </p:txBody>
      </p:sp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42963"/>
            <a:ext cx="28797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859088"/>
            <a:ext cx="28797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435350"/>
            <a:ext cx="3598863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25" name="Picture 2"/>
          <p:cNvPicPr>
            <a:picLocks noChangeAspect="1" noChangeArrowheads="1"/>
          </p:cNvPicPr>
          <p:nvPr/>
        </p:nvPicPr>
        <p:blipFill>
          <a:blip r:embed="rId5" cstate="print"/>
          <a:srcRect b="28403"/>
          <a:stretch>
            <a:fillRect/>
          </a:stretch>
        </p:blipFill>
        <p:spPr bwMode="auto">
          <a:xfrm>
            <a:off x="3635375" y="842963"/>
            <a:ext cx="28797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26" name="Picture 3" descr="C:\Users\gin\Desktop\IMG_3646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5613" y="842963"/>
            <a:ext cx="21590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27" name="Rectangle 2"/>
          <p:cNvSpPr>
            <a:spLocks noRot="1" noChangeArrowheads="1"/>
          </p:cNvSpPr>
          <p:nvPr/>
        </p:nvSpPr>
        <p:spPr bwMode="auto">
          <a:xfrm>
            <a:off x="1116013" y="2500313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排水板施工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7128" name="Rectangle 2"/>
          <p:cNvSpPr>
            <a:spLocks noRot="1" noChangeArrowheads="1"/>
          </p:cNvSpPr>
          <p:nvPr/>
        </p:nvSpPr>
        <p:spPr bwMode="auto">
          <a:xfrm>
            <a:off x="1042988" y="451643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真空管网施工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7129" name="Rectangle 2"/>
          <p:cNvSpPr>
            <a:spLocks noRot="1" noChangeArrowheads="1"/>
          </p:cNvSpPr>
          <p:nvPr/>
        </p:nvSpPr>
        <p:spPr bwMode="auto">
          <a:xfrm>
            <a:off x="4643438" y="285908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抽真空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7130" name="Rectangle 2"/>
          <p:cNvSpPr>
            <a:spLocks noRot="1" noChangeArrowheads="1"/>
          </p:cNvSpPr>
          <p:nvPr/>
        </p:nvSpPr>
        <p:spPr bwMode="auto">
          <a:xfrm>
            <a:off x="7308850" y="2716213"/>
            <a:ext cx="1439863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开挖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7131" name="Rectangle 2"/>
          <p:cNvSpPr>
            <a:spLocks noRot="1" noChangeArrowheads="1"/>
          </p:cNvSpPr>
          <p:nvPr/>
        </p:nvSpPr>
        <p:spPr bwMode="auto">
          <a:xfrm>
            <a:off x="5867400" y="458787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建成后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5" name="Picture 5" descr="C:\Users\jin\Desktop\IMG_1978.JPG"/>
          <p:cNvPicPr>
            <a:picLocks noChangeAspect="1" noChangeArrowheads="1"/>
          </p:cNvPicPr>
          <p:nvPr/>
        </p:nvPicPr>
        <p:blipFill>
          <a:blip r:embed="rId2" cstate="print"/>
          <a:srcRect t="22227"/>
          <a:stretch>
            <a:fillRect/>
          </a:stretch>
        </p:blipFill>
        <p:spPr bwMode="auto">
          <a:xfrm>
            <a:off x="684213" y="627063"/>
            <a:ext cx="28797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46" name="Rectangle 2"/>
          <p:cNvSpPr txBox="1">
            <a:spLocks noChangeArrowheads="1"/>
          </p:cNvSpPr>
          <p:nvPr/>
        </p:nvSpPr>
        <p:spPr bwMode="auto">
          <a:xfrm>
            <a:off x="336550" y="138113"/>
            <a:ext cx="3381375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1630" tIns="40815" rIns="81630" bIns="40815">
            <a:spAutoFit/>
          </a:bodyPr>
          <a:lstStyle/>
          <a:p>
            <a:pPr defTabSz="815975"/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10.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海南恒大海花岛项目</a:t>
            </a:r>
            <a:endParaRPr lang="zh-CN" altLang="zh-CN" sz="2400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18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039813"/>
            <a:ext cx="28797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48" name="图片 1" descr="IMG_49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219450"/>
            <a:ext cx="28797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49" name="图片 1" descr="1307497529424390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7325" y="3182938"/>
            <a:ext cx="28797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0" name="Picture 2" descr="C:\Users\gin\Desktop\IMG_36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7725" y="1635125"/>
            <a:ext cx="16224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51" name="Rectangle 2"/>
          <p:cNvSpPr>
            <a:spLocks noRot="1" noChangeArrowheads="1"/>
          </p:cNvSpPr>
          <p:nvPr/>
        </p:nvSpPr>
        <p:spPr bwMode="auto">
          <a:xfrm>
            <a:off x="1187450" y="2859088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处理前吹填海泥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8152" name="Rectangle 2"/>
          <p:cNvSpPr>
            <a:spLocks noRot="1" noChangeArrowheads="1"/>
          </p:cNvSpPr>
          <p:nvPr/>
        </p:nvSpPr>
        <p:spPr bwMode="auto">
          <a:xfrm>
            <a:off x="4356100" y="2716213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真空、增压管网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8153" name="Rectangle 2"/>
          <p:cNvSpPr>
            <a:spLocks noRot="1" noChangeArrowheads="1"/>
          </p:cNvSpPr>
          <p:nvPr/>
        </p:nvSpPr>
        <p:spPr bwMode="auto">
          <a:xfrm>
            <a:off x="1619250" y="481647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覆膜密封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8154" name="Rectangle 2"/>
          <p:cNvSpPr>
            <a:spLocks noRot="1" noChangeArrowheads="1"/>
          </p:cNvSpPr>
          <p:nvPr/>
        </p:nvSpPr>
        <p:spPr bwMode="auto">
          <a:xfrm>
            <a:off x="4427538" y="4816475"/>
            <a:ext cx="208915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真空预压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8155" name="Rectangle 2"/>
          <p:cNvSpPr>
            <a:spLocks noRot="1" noChangeArrowheads="1"/>
          </p:cNvSpPr>
          <p:nvPr/>
        </p:nvSpPr>
        <p:spPr bwMode="auto">
          <a:xfrm>
            <a:off x="7235825" y="3940175"/>
            <a:ext cx="1765300" cy="32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r>
              <a:rPr lang="zh-CN" altLang="en-US" sz="16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处理后直接打桩</a:t>
            </a:r>
            <a:endParaRPr lang="en-US" altLang="zh-CN" sz="16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TextBox 1"/>
          <p:cNvSpPr txBox="1">
            <a:spLocks noChangeArrowheads="1"/>
          </p:cNvSpPr>
          <p:nvPr/>
        </p:nvSpPr>
        <p:spPr bwMode="auto">
          <a:xfrm>
            <a:off x="3573463" y="2203450"/>
            <a:ext cx="2293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感谢观看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930900" y="969963"/>
            <a:ext cx="719138" cy="7000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138863" y="1516063"/>
            <a:ext cx="360362" cy="349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943100" y="3095625"/>
            <a:ext cx="1008063" cy="987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735263" y="3311525"/>
            <a:ext cx="360362" cy="3508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9174" name="Picture 2"/>
          <p:cNvPicPr>
            <a:picLocks noChangeAspect="1" noChangeArrowheads="1"/>
          </p:cNvPicPr>
          <p:nvPr/>
        </p:nvPicPr>
        <p:blipFill>
          <a:blip r:embed="rId2" cstate="print"/>
          <a:srcRect b="50000"/>
          <a:stretch>
            <a:fillRect/>
          </a:stretch>
        </p:blipFill>
        <p:spPr bwMode="auto">
          <a:xfrm>
            <a:off x="3095625" y="1851025"/>
            <a:ext cx="295116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9175" name="Picture 2"/>
          <p:cNvPicPr>
            <a:picLocks noChangeAspect="1" noChangeArrowheads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 bwMode="auto">
          <a:xfrm>
            <a:off x="3095625" y="2889250"/>
            <a:ext cx="29511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7" name="TextBox 8"/>
          <p:cNvSpPr txBox="1">
            <a:spLocks noChangeArrowheads="1"/>
          </p:cNvSpPr>
          <p:nvPr/>
        </p:nvSpPr>
        <p:spPr bwMode="auto">
          <a:xfrm>
            <a:off x="6659563" y="3363913"/>
            <a:ext cx="2305050" cy="1190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/>
            <a:endParaRPr lang="en-US" altLang="zh-CN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pPr defTabSz="815975"/>
            <a:r>
              <a:rPr lang="zh-CN" altLang="en-US" sz="1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创新追求卓越！</a:t>
            </a:r>
          </a:p>
          <a:p>
            <a:pPr defTabSz="815975"/>
            <a:r>
              <a:rPr lang="zh-CN" altLang="en-US" sz="1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细节决定成败！</a:t>
            </a:r>
          </a:p>
          <a:p>
            <a:pPr defTabSz="815975"/>
            <a:r>
              <a:rPr lang="zh-CN" altLang="en-US" sz="1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金亚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伟</a:t>
            </a:r>
            <a:r>
              <a:rPr lang="en-US" altLang="zh-CN" sz="1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13337928072</a:t>
            </a:r>
            <a:endParaRPr lang="en-US" altLang="zh-CN" sz="16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50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50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50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矩形 1"/>
          <p:cNvSpPr>
            <a:spLocks noChangeArrowheads="1"/>
          </p:cNvSpPr>
          <p:nvPr/>
        </p:nvSpPr>
        <p:spPr bwMode="auto">
          <a:xfrm>
            <a:off x="250825" y="195263"/>
            <a:ext cx="8643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常规真空预压：一般场地</a:t>
            </a:r>
          </a:p>
          <a:p>
            <a:pPr>
              <a:buFont typeface="Arial" charset="0"/>
              <a:buNone/>
            </a:pPr>
            <a:endParaRPr lang="zh-CN" altLang="en-US" sz="100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主材与设备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：（</a:t>
            </a:r>
            <a:r>
              <a:rPr lang="en-US" altLang="zh-CN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）</a:t>
            </a:r>
            <a:r>
              <a:rPr lang="zh-CN" altLang="en-US">
                <a:solidFill>
                  <a:schemeClr val="bg1"/>
                </a:solidFill>
              </a:rPr>
              <a:t>中粗砂垫层</a:t>
            </a:r>
            <a:r>
              <a:rPr lang="zh-CN" altLang="en-US">
                <a:solidFill>
                  <a:srgbClr val="FF0000"/>
                </a:solidFill>
              </a:rPr>
              <a:t>（</a:t>
            </a:r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）常规排水板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）真空滤管（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）真空射流泵</a:t>
            </a:r>
          </a:p>
        </p:txBody>
      </p:sp>
      <p:sp>
        <p:nvSpPr>
          <p:cNvPr id="20482" name="矩形 1"/>
          <p:cNvSpPr>
            <a:spLocks noChangeArrowheads="1"/>
          </p:cNvSpPr>
          <p:nvPr/>
        </p:nvSpPr>
        <p:spPr bwMode="auto">
          <a:xfrm>
            <a:off x="1042988" y="4156075"/>
            <a:ext cx="648176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滤膜与芯板脱离，易脱落、折断。</a:t>
            </a:r>
          </a:p>
          <a:p>
            <a:pPr defTabSz="815975">
              <a:buFont typeface="Arial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滤膜较厚，等效孔径小，抽真空时易淤堵。</a:t>
            </a:r>
            <a:endParaRPr lang="zh-CN" altLang="en-US" sz="24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0483" name="Picture 6" descr="常规塑料排水板"/>
          <p:cNvPicPr>
            <a:picLocks noChangeAspect="1" noChangeArrowheads="1"/>
          </p:cNvPicPr>
          <p:nvPr/>
        </p:nvPicPr>
        <p:blipFill>
          <a:blip r:embed="rId2" cstate="print"/>
          <a:srcRect l="7533" r="1733" b="10736"/>
          <a:stretch>
            <a:fillRect/>
          </a:stretch>
        </p:blipFill>
        <p:spPr bwMode="auto">
          <a:xfrm>
            <a:off x="323850" y="1563688"/>
            <a:ext cx="40322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4" descr="IMG_3634"/>
          <p:cNvPicPr>
            <a:picLocks noChangeAspect="1" noChangeArrowheads="1"/>
          </p:cNvPicPr>
          <p:nvPr/>
        </p:nvPicPr>
        <p:blipFill>
          <a:blip r:embed="rId3" cstate="print"/>
          <a:srcRect b="49538"/>
          <a:stretch>
            <a:fillRect/>
          </a:stretch>
        </p:blipFill>
        <p:spPr bwMode="auto">
          <a:xfrm>
            <a:off x="4787900" y="1563688"/>
            <a:ext cx="36718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矩形 1"/>
          <p:cNvSpPr>
            <a:spLocks noChangeArrowheads="1"/>
          </p:cNvSpPr>
          <p:nvPr/>
        </p:nvSpPr>
        <p:spPr bwMode="auto">
          <a:xfrm>
            <a:off x="755650" y="3914775"/>
            <a:ext cx="7777163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7.5kW</a:t>
            </a: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射流泵，控制面积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800m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~1000m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，抽真空面积小；</a:t>
            </a:r>
          </a:p>
          <a:p>
            <a:pPr defTabSz="815975">
              <a:buFont typeface="Arial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抽排水气混合物，机械空转严重，易损坏，导致真空度分布不均。</a:t>
            </a:r>
            <a:endParaRPr lang="zh-CN" altLang="en-US" sz="24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8775" r="23872" b="15656"/>
          <a:stretch>
            <a:fillRect/>
          </a:stretch>
        </p:blipFill>
        <p:spPr bwMode="auto">
          <a:xfrm>
            <a:off x="2411413" y="1276350"/>
            <a:ext cx="33845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矩形 1"/>
          <p:cNvSpPr>
            <a:spLocks noChangeArrowheads="1"/>
          </p:cNvSpPr>
          <p:nvPr/>
        </p:nvSpPr>
        <p:spPr bwMode="auto">
          <a:xfrm>
            <a:off x="250825" y="195263"/>
            <a:ext cx="8643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常规真空预压：一般场地</a:t>
            </a:r>
          </a:p>
          <a:p>
            <a:pPr>
              <a:buFont typeface="Arial" charset="0"/>
              <a:buNone/>
            </a:pPr>
            <a:endParaRPr lang="zh-CN" altLang="en-US" sz="100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zh-CN" altLang="en-US">
                <a:solidFill>
                  <a:schemeClr val="bg1"/>
                </a:solidFill>
              </a:rPr>
              <a:t>主材与设备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：（</a:t>
            </a:r>
            <a:r>
              <a:rPr lang="en-US" altLang="zh-CN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zh-CN" altLang="en-US">
                <a:solidFill>
                  <a:schemeClr val="bg1"/>
                </a:solidFill>
                <a:sym typeface="Wingdings" pitchFamily="2" charset="2"/>
              </a:rPr>
              <a:t>）</a:t>
            </a:r>
            <a:r>
              <a:rPr lang="zh-CN" altLang="en-US">
                <a:solidFill>
                  <a:schemeClr val="bg1"/>
                </a:solidFill>
              </a:rPr>
              <a:t>中粗砂垫层（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）常规排水板（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）真空滤管</a:t>
            </a:r>
            <a:r>
              <a:rPr lang="zh-CN" altLang="en-US">
                <a:solidFill>
                  <a:srgbClr val="FF0000"/>
                </a:solidFill>
              </a:rPr>
              <a:t>（</a:t>
            </a:r>
            <a:r>
              <a:rPr lang="en-US" altLang="zh-CN">
                <a:solidFill>
                  <a:srgbClr val="FF0000"/>
                </a:solidFill>
              </a:rPr>
              <a:t>4</a:t>
            </a:r>
            <a:r>
              <a:rPr lang="zh-CN" altLang="en-US">
                <a:solidFill>
                  <a:srgbClr val="FF0000"/>
                </a:solidFill>
              </a:rPr>
              <a:t>）真空射流泵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微信图片_2019022611484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2366963"/>
            <a:ext cx="2730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微信图片_2019022611484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9288" y="2368550"/>
            <a:ext cx="2728912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微信图片_201902261112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2366963"/>
            <a:ext cx="2730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矩形 1"/>
          <p:cNvSpPr>
            <a:spLocks noChangeArrowheads="1"/>
          </p:cNvSpPr>
          <p:nvPr/>
        </p:nvSpPr>
        <p:spPr bwMode="auto">
          <a:xfrm>
            <a:off x="936625" y="4621213"/>
            <a:ext cx="148431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）抽排场地积水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533" name="矩形 1"/>
          <p:cNvSpPr>
            <a:spLocks noChangeArrowheads="1"/>
          </p:cNvSpPr>
          <p:nvPr/>
        </p:nvSpPr>
        <p:spPr bwMode="auto">
          <a:xfrm>
            <a:off x="3598863" y="4672013"/>
            <a:ext cx="2408237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）铺设一层编织布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534" name="矩形 1"/>
          <p:cNvSpPr>
            <a:spLocks noChangeArrowheads="1"/>
          </p:cNvSpPr>
          <p:nvPr/>
        </p:nvSpPr>
        <p:spPr bwMode="auto">
          <a:xfrm>
            <a:off x="6619875" y="4672013"/>
            <a:ext cx="24082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）人工绑扎竹排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323850" y="915988"/>
            <a:ext cx="83534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023" tIns="32511" rIns="65023" bIns="32511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>
                <a:solidFill>
                  <a:schemeClr val="bg1"/>
                </a:solidFill>
              </a:rPr>
              <a:t>工艺流程</a:t>
            </a:r>
            <a:r>
              <a:rPr lang="zh-CN" altLang="en-US" sz="1600">
                <a:solidFill>
                  <a:srgbClr val="FF0000"/>
                </a:solidFill>
                <a:sym typeface="Wingdings" pitchFamily="2" charset="2"/>
              </a:rPr>
              <a:t>：（</a:t>
            </a:r>
            <a:r>
              <a:rPr lang="en-US" altLang="zh-CN" sz="1600">
                <a:solidFill>
                  <a:srgbClr val="FF0000"/>
                </a:solidFill>
                <a:sym typeface="Wingdings" pitchFamily="2" charset="2"/>
              </a:rPr>
              <a:t>1</a:t>
            </a:r>
            <a:r>
              <a:rPr lang="zh-CN" altLang="en-US" sz="1600">
                <a:solidFill>
                  <a:srgbClr val="FF0000"/>
                </a:solidFill>
                <a:sym typeface="Wingdings" pitchFamily="2" charset="2"/>
              </a:rPr>
              <a:t>）</a:t>
            </a:r>
            <a:r>
              <a:rPr lang="zh-CN" altLang="en-US" sz="1600">
                <a:solidFill>
                  <a:srgbClr val="FF0000"/>
                </a:solidFill>
              </a:rPr>
              <a:t>抽排表面积水</a:t>
            </a:r>
            <a:r>
              <a:rPr lang="zh-CN" altLang="en-US" sz="1600">
                <a:solidFill>
                  <a:srgbClr val="FF0000"/>
                </a:solidFill>
                <a:cs typeface="Arial" charset="0"/>
              </a:rPr>
              <a:t>→（</a:t>
            </a:r>
            <a:r>
              <a:rPr lang="en-US" altLang="zh-CN" sz="1600">
                <a:solidFill>
                  <a:srgbClr val="FF0000"/>
                </a:solidFill>
                <a:cs typeface="Arial" charset="0"/>
              </a:rPr>
              <a:t>2</a:t>
            </a:r>
            <a:r>
              <a:rPr lang="zh-CN" altLang="en-US" sz="1600">
                <a:solidFill>
                  <a:srgbClr val="FF0000"/>
                </a:solidFill>
                <a:cs typeface="Arial" charset="0"/>
              </a:rPr>
              <a:t>）</a:t>
            </a:r>
            <a:r>
              <a:rPr lang="zh-CN" altLang="en-US" sz="1600">
                <a:solidFill>
                  <a:srgbClr val="FF0000"/>
                </a:solidFill>
              </a:rPr>
              <a:t>铺设一层编织布→（</a:t>
            </a:r>
            <a:r>
              <a:rPr lang="en-US" altLang="zh-CN" sz="1600">
                <a:solidFill>
                  <a:srgbClr val="FF0000"/>
                </a:solidFill>
              </a:rPr>
              <a:t>3</a:t>
            </a:r>
            <a:r>
              <a:rPr lang="zh-CN" altLang="en-US" sz="1600">
                <a:solidFill>
                  <a:srgbClr val="FF0000"/>
                </a:solidFill>
              </a:rPr>
              <a:t>） 人工绑扎一层竹排（</a:t>
            </a:r>
            <a:r>
              <a:rPr lang="en-US" altLang="zh-CN" sz="1600">
                <a:solidFill>
                  <a:srgbClr val="FF0000"/>
                </a:solidFill>
              </a:rPr>
              <a:t>50cm</a:t>
            </a:r>
            <a:r>
              <a:rPr lang="en-US" altLang="zh-CN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×50cm</a:t>
            </a:r>
            <a:r>
              <a:rPr lang="zh-CN" altLang="en-US" sz="1600">
                <a:solidFill>
                  <a:srgbClr val="FF0000"/>
                </a:solidFill>
              </a:rPr>
              <a:t>）</a:t>
            </a:r>
            <a:r>
              <a:rPr lang="zh-CN" altLang="en-US" sz="1600">
                <a:solidFill>
                  <a:schemeClr val="bg1"/>
                </a:solidFill>
              </a:rPr>
              <a:t> →（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）铺设一层无纺土工布→（</a:t>
            </a:r>
            <a:r>
              <a:rPr lang="en-US" altLang="zh-CN" sz="1600">
                <a:solidFill>
                  <a:schemeClr val="bg1"/>
                </a:solidFill>
              </a:rPr>
              <a:t>5</a:t>
            </a:r>
            <a:r>
              <a:rPr lang="zh-CN" altLang="en-US" sz="1600">
                <a:solidFill>
                  <a:schemeClr val="bg1"/>
                </a:solidFill>
              </a:rPr>
              <a:t>）铺设一层钢板便道→（</a:t>
            </a:r>
            <a:r>
              <a:rPr lang="en-US" altLang="zh-CN" sz="1600">
                <a:solidFill>
                  <a:schemeClr val="bg1"/>
                </a:solidFill>
              </a:rPr>
              <a:t>6</a:t>
            </a:r>
            <a:r>
              <a:rPr lang="zh-CN" altLang="en-US" sz="1600">
                <a:solidFill>
                  <a:schemeClr val="bg1"/>
                </a:solidFill>
              </a:rPr>
              <a:t>）小型农用车倒运垫层砂至场内→（</a:t>
            </a:r>
            <a:r>
              <a:rPr lang="en-US" altLang="zh-CN" sz="1600">
                <a:solidFill>
                  <a:schemeClr val="bg1"/>
                </a:solidFill>
              </a:rPr>
              <a:t>7</a:t>
            </a:r>
            <a:r>
              <a:rPr lang="zh-CN" altLang="en-US" sz="1600">
                <a:solidFill>
                  <a:schemeClr val="bg1"/>
                </a:solidFill>
              </a:rPr>
              <a:t>）小型挖机摊铺砂垫层 →（</a:t>
            </a:r>
            <a:r>
              <a:rPr lang="en-US" altLang="zh-CN" sz="1600">
                <a:solidFill>
                  <a:schemeClr val="bg1"/>
                </a:solidFill>
              </a:rPr>
              <a:t>8</a:t>
            </a:r>
            <a:r>
              <a:rPr lang="zh-CN" altLang="en-US" sz="1600">
                <a:solidFill>
                  <a:schemeClr val="bg1"/>
                </a:solidFill>
              </a:rPr>
              <a:t>）插设排水板→（</a:t>
            </a:r>
            <a:r>
              <a:rPr lang="en-US" altLang="zh-CN" sz="1600">
                <a:solidFill>
                  <a:schemeClr val="bg1"/>
                </a:solidFill>
              </a:rPr>
              <a:t>9</a:t>
            </a:r>
            <a:r>
              <a:rPr lang="zh-CN" altLang="en-US" sz="1600">
                <a:solidFill>
                  <a:schemeClr val="bg1"/>
                </a:solidFill>
              </a:rPr>
              <a:t>）铺设真空管网→（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）铺设密封膜→（</a:t>
            </a:r>
            <a:r>
              <a:rPr lang="en-US" altLang="zh-CN" sz="1600">
                <a:solidFill>
                  <a:schemeClr val="bg1"/>
                </a:solidFill>
              </a:rPr>
              <a:t>11</a:t>
            </a:r>
            <a:r>
              <a:rPr lang="zh-CN" altLang="en-US" sz="1600">
                <a:solidFill>
                  <a:schemeClr val="bg1"/>
                </a:solidFill>
              </a:rPr>
              <a:t>）抽真空→（</a:t>
            </a:r>
            <a:r>
              <a:rPr lang="en-US" altLang="zh-CN" sz="1600">
                <a:solidFill>
                  <a:schemeClr val="bg1"/>
                </a:solidFill>
              </a:rPr>
              <a:t>12</a:t>
            </a:r>
            <a:r>
              <a:rPr lang="zh-CN" altLang="en-US" sz="1600">
                <a:solidFill>
                  <a:schemeClr val="bg1"/>
                </a:solidFill>
              </a:rPr>
              <a:t>）卸载</a:t>
            </a:r>
          </a:p>
        </p:txBody>
      </p:sp>
      <p:sp>
        <p:nvSpPr>
          <p:cNvPr id="22536" name="矩形 1"/>
          <p:cNvSpPr>
            <a:spLocks noChangeArrowheads="1"/>
          </p:cNvSpPr>
          <p:nvPr/>
        </p:nvSpPr>
        <p:spPr bwMode="auto">
          <a:xfrm>
            <a:off x="250825" y="195263"/>
            <a:ext cx="8643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常规真空预压：极软场地（吹填淤泥、污泥坑）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矩形 1"/>
          <p:cNvSpPr>
            <a:spLocks noChangeArrowheads="1"/>
          </p:cNvSpPr>
          <p:nvPr/>
        </p:nvSpPr>
        <p:spPr bwMode="auto">
          <a:xfrm>
            <a:off x="679450" y="4619625"/>
            <a:ext cx="199707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）铺设一层无纺土工布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3533775" y="4625975"/>
            <a:ext cx="24066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5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）铺设环状钢板施工便道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/>
          <a:srcRect b="13326"/>
          <a:stretch>
            <a:fillRect/>
          </a:stretch>
        </p:blipFill>
        <p:spPr bwMode="auto">
          <a:xfrm>
            <a:off x="2933700" y="1343025"/>
            <a:ext cx="2925763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/>
          <a:srcRect t="16365"/>
          <a:stretch>
            <a:fillRect/>
          </a:stretch>
        </p:blipFill>
        <p:spPr bwMode="auto">
          <a:xfrm>
            <a:off x="6057900" y="1343025"/>
            <a:ext cx="2665413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3" y="1343025"/>
            <a:ext cx="2338387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矩形 1"/>
          <p:cNvSpPr>
            <a:spLocks noChangeArrowheads="1"/>
          </p:cNvSpPr>
          <p:nvPr/>
        </p:nvSpPr>
        <p:spPr bwMode="auto">
          <a:xfrm>
            <a:off x="6313488" y="4625975"/>
            <a:ext cx="24066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6</a:t>
            </a:r>
            <a:r>
              <a:rPr lang="zh-CN" altLang="en-US" sz="11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）小型农用车（四不像）倒运</a:t>
            </a:r>
            <a:endParaRPr lang="zh-CN" altLang="en-US" sz="110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466725" y="234950"/>
            <a:ext cx="83534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023" tIns="32511" rIns="65023" bIns="32511">
            <a:spAutoFit/>
          </a:bodyPr>
          <a:lstStyle/>
          <a:p>
            <a:pPr defTabSz="815975">
              <a:buFont typeface="Arial" charset="0"/>
              <a:buNone/>
            </a:pPr>
            <a:r>
              <a:rPr lang="zh-CN" altLang="en-US" sz="1600">
                <a:solidFill>
                  <a:schemeClr val="bg1"/>
                </a:solidFill>
              </a:rPr>
              <a:t>工艺流程</a:t>
            </a:r>
            <a:r>
              <a:rPr lang="zh-CN" altLang="en-US" sz="1600">
                <a:solidFill>
                  <a:schemeClr val="bg1"/>
                </a:solidFill>
                <a:sym typeface="Wingdings" pitchFamily="2" charset="2"/>
              </a:rPr>
              <a:t>：（</a:t>
            </a:r>
            <a:r>
              <a:rPr lang="en-US" altLang="zh-CN" sz="1600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zh-CN" altLang="en-US" sz="1600">
                <a:solidFill>
                  <a:schemeClr val="bg1"/>
                </a:solidFill>
                <a:sym typeface="Wingdings" pitchFamily="2" charset="2"/>
              </a:rPr>
              <a:t>）</a:t>
            </a:r>
            <a:r>
              <a:rPr lang="zh-CN" altLang="en-US" sz="1600">
                <a:solidFill>
                  <a:schemeClr val="bg1"/>
                </a:solidFill>
              </a:rPr>
              <a:t>抽排表面积水</a:t>
            </a:r>
            <a:r>
              <a:rPr lang="zh-CN" altLang="en-US" sz="1600">
                <a:solidFill>
                  <a:schemeClr val="bg1"/>
                </a:solidFill>
                <a:cs typeface="Arial" charset="0"/>
              </a:rPr>
              <a:t>→（</a:t>
            </a:r>
            <a:r>
              <a:rPr lang="en-US" altLang="zh-CN" sz="1600">
                <a:solidFill>
                  <a:schemeClr val="bg1"/>
                </a:solidFill>
                <a:cs typeface="Arial" charset="0"/>
              </a:rPr>
              <a:t>2</a:t>
            </a:r>
            <a:r>
              <a:rPr lang="zh-CN" altLang="en-US" sz="1600">
                <a:solidFill>
                  <a:schemeClr val="bg1"/>
                </a:solidFill>
                <a:cs typeface="Arial" charset="0"/>
              </a:rPr>
              <a:t>）</a:t>
            </a:r>
            <a:r>
              <a:rPr lang="zh-CN" altLang="en-US" sz="1600">
                <a:solidFill>
                  <a:schemeClr val="bg1"/>
                </a:solidFill>
              </a:rPr>
              <a:t>铺设一层编织布→（</a:t>
            </a:r>
            <a:r>
              <a:rPr lang="en-US" altLang="zh-CN" sz="1600">
                <a:solidFill>
                  <a:schemeClr val="bg1"/>
                </a:solidFill>
              </a:rPr>
              <a:t>3</a:t>
            </a:r>
            <a:r>
              <a:rPr lang="zh-CN" altLang="en-US" sz="1600">
                <a:solidFill>
                  <a:schemeClr val="bg1"/>
                </a:solidFill>
              </a:rPr>
              <a:t>） 人工绑扎一层竹排（</a:t>
            </a:r>
            <a:r>
              <a:rPr lang="en-US" altLang="zh-CN" sz="1600">
                <a:solidFill>
                  <a:schemeClr val="bg1"/>
                </a:solidFill>
              </a:rPr>
              <a:t>50cm</a:t>
            </a:r>
            <a:r>
              <a:rPr lang="en-US" altLang="zh-CN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×50cm</a:t>
            </a:r>
            <a:r>
              <a:rPr lang="zh-CN" altLang="en-US" sz="1600">
                <a:solidFill>
                  <a:schemeClr val="bg1"/>
                </a:solidFill>
              </a:rPr>
              <a:t>） →</a:t>
            </a:r>
            <a:r>
              <a:rPr lang="zh-CN" altLang="en-US" sz="1600">
                <a:solidFill>
                  <a:srgbClr val="FF0000"/>
                </a:solidFill>
              </a:rPr>
              <a:t>（</a:t>
            </a:r>
            <a:r>
              <a:rPr lang="en-US" altLang="zh-CN" sz="1600">
                <a:solidFill>
                  <a:srgbClr val="FF0000"/>
                </a:solidFill>
              </a:rPr>
              <a:t>4</a:t>
            </a:r>
            <a:r>
              <a:rPr lang="zh-CN" altLang="en-US" sz="1600">
                <a:solidFill>
                  <a:srgbClr val="FF0000"/>
                </a:solidFill>
              </a:rPr>
              <a:t>）铺设一层无纺土工布→（</a:t>
            </a:r>
            <a:r>
              <a:rPr lang="en-US" altLang="zh-CN" sz="1600">
                <a:solidFill>
                  <a:srgbClr val="FF0000"/>
                </a:solidFill>
              </a:rPr>
              <a:t>5</a:t>
            </a:r>
            <a:r>
              <a:rPr lang="zh-CN" altLang="en-US" sz="1600">
                <a:solidFill>
                  <a:srgbClr val="FF0000"/>
                </a:solidFill>
              </a:rPr>
              <a:t>）铺设一层钢板便道→（</a:t>
            </a:r>
            <a:r>
              <a:rPr lang="en-US" altLang="zh-CN" sz="1600">
                <a:solidFill>
                  <a:srgbClr val="FF0000"/>
                </a:solidFill>
              </a:rPr>
              <a:t>6</a:t>
            </a:r>
            <a:r>
              <a:rPr lang="zh-CN" altLang="en-US" sz="1600">
                <a:solidFill>
                  <a:srgbClr val="FF0000"/>
                </a:solidFill>
              </a:rPr>
              <a:t>）小型农用车倒运垫层砂至场内</a:t>
            </a:r>
            <a:r>
              <a:rPr lang="zh-CN" altLang="en-US" sz="1600">
                <a:solidFill>
                  <a:schemeClr val="bg1"/>
                </a:solidFill>
              </a:rPr>
              <a:t>→（</a:t>
            </a:r>
            <a:r>
              <a:rPr lang="en-US" altLang="zh-CN" sz="1600">
                <a:solidFill>
                  <a:schemeClr val="bg1"/>
                </a:solidFill>
              </a:rPr>
              <a:t>7</a:t>
            </a:r>
            <a:r>
              <a:rPr lang="zh-CN" altLang="en-US" sz="1600">
                <a:solidFill>
                  <a:schemeClr val="bg1"/>
                </a:solidFill>
              </a:rPr>
              <a:t>）小型挖机摊铺砂垫层 →（</a:t>
            </a:r>
            <a:r>
              <a:rPr lang="en-US" altLang="zh-CN" sz="1600">
                <a:solidFill>
                  <a:schemeClr val="bg1"/>
                </a:solidFill>
              </a:rPr>
              <a:t>8</a:t>
            </a:r>
            <a:r>
              <a:rPr lang="zh-CN" altLang="en-US" sz="1600">
                <a:solidFill>
                  <a:schemeClr val="bg1"/>
                </a:solidFill>
              </a:rPr>
              <a:t>）插设排水板→（</a:t>
            </a:r>
            <a:r>
              <a:rPr lang="en-US" altLang="zh-CN" sz="1600">
                <a:solidFill>
                  <a:schemeClr val="bg1"/>
                </a:solidFill>
              </a:rPr>
              <a:t>9</a:t>
            </a:r>
            <a:r>
              <a:rPr lang="zh-CN" altLang="en-US" sz="1600">
                <a:solidFill>
                  <a:schemeClr val="bg1"/>
                </a:solidFill>
              </a:rPr>
              <a:t>）铺设真空管网→（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）铺设密封膜→（</a:t>
            </a:r>
            <a:r>
              <a:rPr lang="en-US" altLang="zh-CN" sz="1600">
                <a:solidFill>
                  <a:schemeClr val="bg1"/>
                </a:solidFill>
              </a:rPr>
              <a:t>11</a:t>
            </a:r>
            <a:r>
              <a:rPr lang="zh-CN" altLang="en-US" sz="1600">
                <a:solidFill>
                  <a:schemeClr val="bg1"/>
                </a:solidFill>
              </a:rPr>
              <a:t>）抽真空→（</a:t>
            </a:r>
            <a:r>
              <a:rPr lang="en-US" altLang="zh-CN" sz="1600">
                <a:solidFill>
                  <a:schemeClr val="bg1"/>
                </a:solidFill>
              </a:rPr>
              <a:t>12</a:t>
            </a:r>
            <a:r>
              <a:rPr lang="zh-CN" altLang="en-US" sz="1600">
                <a:solidFill>
                  <a:schemeClr val="bg1"/>
                </a:solidFill>
              </a:rPr>
              <a:t>）卸载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2223</Words>
  <Application>Microsoft Office PowerPoint</Application>
  <PresentationFormat>全屏显示(16:9)</PresentationFormat>
  <Paragraphs>380</Paragraphs>
  <Slides>52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52</vt:i4>
      </vt:variant>
    </vt:vector>
  </HeadingPairs>
  <TitlesOfParts>
    <vt:vector size="56" baseType="lpstr">
      <vt:lpstr>1</vt:lpstr>
      <vt:lpstr>AutoCAD 图形</vt:lpstr>
      <vt:lpstr>Microsoft Office Excel 97-2003 工作表</vt:lpstr>
      <vt:lpstr>包装程序外壳对象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板外0.5—1.0cm的x10000电镜扫描图像</vt:lpstr>
      <vt:lpstr>浅层十字板强度（kPa）</vt:lpstr>
      <vt:lpstr>深层十字板强度</vt:lpstr>
      <vt:lpstr>幻灯片 39</vt:lpstr>
      <vt:lpstr>幻灯片 40</vt:lpstr>
      <vt:lpstr>开挖3.7m</vt:lpstr>
      <vt:lpstr>3.温州港吹填淤泥处理</vt:lpstr>
      <vt:lpstr>幻灯片 43</vt:lpstr>
      <vt:lpstr>4.连云港中交三航局三十万方航道预制场</vt:lpstr>
      <vt:lpstr>5.连云港徐圩港区港前大道工程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Windows 用户</cp:lastModifiedBy>
  <cp:revision>96</cp:revision>
  <dcterms:created xsi:type="dcterms:W3CDTF">2015-08-19T12:11:00Z</dcterms:created>
  <dcterms:modified xsi:type="dcterms:W3CDTF">2019-05-17T06:41:26Z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